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54" r:id="rId2"/>
    <p:sldId id="355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5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32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051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1A8CD-7C86-CF48-8CB4-2686F2D9CB4C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94289-254A-A844-9B54-5DB01E077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7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2FAF6-B4C5-CA4B-B6FC-567F884D25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14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2FAF6-B4C5-CA4B-B6FC-567F884D25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3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2FAF6-B4C5-CA4B-B6FC-567F884D25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71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2FAF6-B4C5-CA4B-B6FC-567F884D25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21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2FAF6-B4C5-CA4B-B6FC-567F884D25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05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2FAF6-B4C5-CA4B-B6FC-567F884D25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2FAF6-B4C5-CA4B-B6FC-567F884D25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43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2FAF6-B4C5-CA4B-B6FC-567F884D25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53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2FAF6-B4C5-CA4B-B6FC-567F884D25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01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2FAF6-B4C5-CA4B-B6FC-567F884D25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20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9600" y="2130425"/>
            <a:ext cx="65786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9600" y="3886200"/>
            <a:ext cx="5892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82A8-DD25-B944-95CF-4E40ACBC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1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0DCE5-2AEE-5342-97B7-C7419E09C757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82A8-DD25-B944-95CF-4E40ACBC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3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0DCE5-2AEE-5342-97B7-C7419E09C757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82A8-DD25-B944-95CF-4E40ACBC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3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0DCE5-2AEE-5342-97B7-C7419E09C757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82A8-DD25-B944-95CF-4E40ACBC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0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599" y="4406900"/>
            <a:ext cx="66151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9599" y="2906713"/>
            <a:ext cx="6615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82A8-DD25-B944-95CF-4E40ACBC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2300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3200" y="1600200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82A8-DD25-B944-95CF-4E40ACBC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3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0DCE5-2AEE-5342-97B7-C7419E09C757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82A8-DD25-B944-95CF-4E40ACBC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3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0DCE5-2AEE-5342-97B7-C7419E09C757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82A8-DD25-B944-95CF-4E40ACBC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0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82A8-DD25-B944-95CF-4E40ACBC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1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0DCE5-2AEE-5342-97B7-C7419E09C757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82A8-DD25-B944-95CF-4E40ACBC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5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0" y="4800600"/>
            <a:ext cx="6731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2500" y="1219199"/>
            <a:ext cx="67310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22500" y="5367338"/>
            <a:ext cx="6731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82A8-DD25-B944-95CF-4E40ACBC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0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26513" y="-1"/>
            <a:ext cx="9373713" cy="69140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2300" y="274638"/>
            <a:ext cx="67945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2300" y="1600200"/>
            <a:ext cx="67945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</a:lstStyle>
          <a:p>
            <a:fld id="{61FA82A8-DD25-B944-95CF-4E40ACBCD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6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venir Black"/>
          <a:ea typeface="+mj-ea"/>
          <a:cs typeface="Avenir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Book"/>
          <a:ea typeface="+mn-ea"/>
          <a:cs typeface="Avenir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Book"/>
          <a:ea typeface="+mn-ea"/>
          <a:cs typeface="Avenir Boo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Book"/>
          <a:ea typeface="+mn-ea"/>
          <a:cs typeface="Avenir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Book"/>
          <a:ea typeface="+mn-ea"/>
          <a:cs typeface="Avenir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1iH04wq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9600" y="2130425"/>
            <a:ext cx="7518400" cy="1470025"/>
          </a:xfrm>
        </p:spPr>
        <p:txBody>
          <a:bodyPr/>
          <a:lstStyle/>
          <a:p>
            <a:r>
              <a:rPr lang="en-US" dirty="0" smtClean="0"/>
              <a:t>The Power of a City Brand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9600" y="3886200"/>
            <a:ext cx="7442200" cy="1752600"/>
          </a:xfrm>
        </p:spPr>
        <p:txBody>
          <a:bodyPr/>
          <a:lstStyle/>
          <a:p>
            <a:r>
              <a:rPr lang="en-US" dirty="0" smtClean="0"/>
              <a:t>Defining Your City in a Moment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5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52132" y="1867647"/>
            <a:ext cx="6263217" cy="4309316"/>
          </a:xfrm>
        </p:spPr>
        <p:txBody>
          <a:bodyPr>
            <a:normAutofit/>
          </a:bodyPr>
          <a:lstStyle/>
          <a:p>
            <a:r>
              <a:rPr lang="en-US" dirty="0" smtClean="0"/>
              <a:t>See Gilroy Branding</a:t>
            </a:r>
          </a:p>
          <a:p>
            <a:r>
              <a:rPr lang="en-US" dirty="0"/>
              <a:t>Google: </a:t>
            </a:r>
            <a:r>
              <a:rPr lang="en-US" dirty="0" smtClean="0"/>
              <a:t>“hello </a:t>
            </a:r>
            <a:r>
              <a:rPr lang="en-US" dirty="0" err="1"/>
              <a:t>calgary</a:t>
            </a:r>
            <a:r>
              <a:rPr lang="en-US" dirty="0"/>
              <a:t> this </a:t>
            </a:r>
            <a:r>
              <a:rPr lang="en-US" dirty="0" err="1"/>
              <a:t>american</a:t>
            </a:r>
            <a:r>
              <a:rPr lang="en-US" dirty="0"/>
              <a:t> </a:t>
            </a:r>
            <a:r>
              <a:rPr lang="en-US" dirty="0" smtClean="0"/>
              <a:t>life”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the lazy: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://bit.ly/</a:t>
            </a:r>
            <a:r>
              <a:rPr lang="en-US" dirty="0" smtClean="0">
                <a:hlinkClick r:id="rId3"/>
              </a:rPr>
              <a:t>1iH04wq</a:t>
            </a:r>
            <a:endParaRPr lang="en-US" dirty="0" smtClean="0"/>
          </a:p>
          <a:p>
            <a:r>
              <a:rPr lang="en-US" dirty="0" smtClean="0"/>
              <a:t>Brand Test: What is your City’s motto/slogan?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a Spin on Brand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19903" y="1653196"/>
            <a:ext cx="169856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venir Black"/>
                <a:cs typeface="Avenir Black"/>
              </a:rPr>
              <a:t>Laguna Woods</a:t>
            </a:r>
            <a:endParaRPr lang="en-US" sz="1600" dirty="0">
              <a:latin typeface="Avenir Black"/>
              <a:cs typeface="Avenir Black"/>
            </a:endParaRP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r>
              <a:rPr lang="en-US" sz="1600" dirty="0" smtClean="0">
                <a:latin typeface="Avenir Black"/>
                <a:cs typeface="Avenir Black"/>
              </a:rPr>
              <a:t>Alameda</a:t>
            </a:r>
          </a:p>
          <a:p>
            <a:endParaRPr lang="en-US" sz="1600" dirty="0">
              <a:latin typeface="Avenir Black"/>
              <a:cs typeface="Avenir Black"/>
            </a:endParaRP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r>
              <a:rPr lang="en-US" sz="1600" dirty="0" smtClean="0">
                <a:latin typeface="Avenir Black"/>
                <a:cs typeface="Avenir Black"/>
              </a:rPr>
              <a:t>South San Francisco</a:t>
            </a: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endParaRPr lang="en-US" sz="1600" dirty="0">
              <a:latin typeface="Avenir Black"/>
              <a:cs typeface="Avenir Black"/>
            </a:endParaRPr>
          </a:p>
          <a:p>
            <a:r>
              <a:rPr lang="en-US" sz="1600" dirty="0" smtClean="0">
                <a:latin typeface="Avenir Black"/>
                <a:cs typeface="Avenir Black"/>
              </a:rPr>
              <a:t>Berkeley</a:t>
            </a: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r>
              <a:rPr lang="en-US" sz="1600" dirty="0" smtClean="0">
                <a:latin typeface="Avenir Black"/>
                <a:cs typeface="Avenir Black"/>
              </a:rPr>
              <a:t>Lafayette</a:t>
            </a:r>
            <a:endParaRPr lang="en-US" sz="1600" dirty="0">
              <a:latin typeface="Avenir Black"/>
              <a:cs typeface="Avenir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2022" y="1653196"/>
            <a:ext cx="202328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venir Black"/>
                <a:cs typeface="Avenir Black"/>
              </a:rPr>
              <a:t>Land of Old People</a:t>
            </a: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r>
              <a:rPr lang="en-US" sz="1600" dirty="0" smtClean="0">
                <a:latin typeface="Avenir Black"/>
                <a:cs typeface="Avenir Black"/>
              </a:rPr>
              <a:t>Crowded with Dated Infrastructure</a:t>
            </a: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r>
              <a:rPr lang="en-US" sz="1600" dirty="0" smtClean="0">
                <a:latin typeface="Avenir Black"/>
                <a:cs typeface="Avenir Black"/>
              </a:rPr>
              <a:t>Industrialized Suburb of SF</a:t>
            </a:r>
            <a:endParaRPr lang="en-US" sz="1600" dirty="0">
              <a:latin typeface="Avenir Black"/>
              <a:cs typeface="Avenir Black"/>
            </a:endParaRP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r>
              <a:rPr lang="en-US" sz="1600" dirty="0" smtClean="0">
                <a:latin typeface="Avenir Black"/>
                <a:cs typeface="Avenir Black"/>
              </a:rPr>
              <a:t>Crazy Liberal College Town with Protests</a:t>
            </a:r>
          </a:p>
          <a:p>
            <a:endParaRPr lang="en-US" sz="1600" dirty="0">
              <a:latin typeface="Avenir Black"/>
              <a:cs typeface="Avenir Black"/>
            </a:endParaRPr>
          </a:p>
          <a:p>
            <a:r>
              <a:rPr lang="en-US" sz="1600" dirty="0" smtClean="0">
                <a:latin typeface="Avenir Black"/>
                <a:cs typeface="Avenir Black"/>
              </a:rPr>
              <a:t>Quiet Bay Area Sleepy Suburb</a:t>
            </a:r>
            <a:endParaRPr lang="en-US" sz="1600" dirty="0">
              <a:latin typeface="Avenir Black"/>
              <a:cs typeface="Avenir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6450" y="1664156"/>
            <a:ext cx="2023287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venir Black"/>
                <a:cs typeface="Avenir Black"/>
              </a:rPr>
              <a:t>Retirement Turned Up to 11</a:t>
            </a: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r>
              <a:rPr lang="en-US" sz="1600" dirty="0" smtClean="0">
                <a:latin typeface="Avenir Black"/>
                <a:cs typeface="Avenir Black"/>
              </a:rPr>
              <a:t>Bay Area Historical Oasis</a:t>
            </a: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r>
              <a:rPr lang="en-US" sz="1600" dirty="0" smtClean="0">
                <a:latin typeface="Avenir Black"/>
                <a:cs typeface="Avenir Black"/>
              </a:rPr>
              <a:t>Heart of the Bay Area</a:t>
            </a:r>
            <a:endParaRPr lang="en-US" sz="1600" dirty="0">
              <a:latin typeface="Avenir Black"/>
              <a:cs typeface="Avenir Black"/>
            </a:endParaRP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endParaRPr lang="en-US" sz="1600" dirty="0" smtClean="0">
              <a:latin typeface="Avenir Black"/>
              <a:cs typeface="Avenir Black"/>
            </a:endParaRPr>
          </a:p>
          <a:p>
            <a:r>
              <a:rPr lang="en-US" sz="1600" dirty="0" smtClean="0">
                <a:latin typeface="Avenir Black"/>
                <a:cs typeface="Avenir Black"/>
              </a:rPr>
              <a:t>Proud Progressive Community of Intellectuals</a:t>
            </a:r>
          </a:p>
          <a:p>
            <a:endParaRPr lang="en-US" sz="1600" dirty="0">
              <a:latin typeface="Avenir Black"/>
              <a:cs typeface="Avenir Black"/>
            </a:endParaRPr>
          </a:p>
          <a:p>
            <a:r>
              <a:rPr lang="en-US" sz="1600" dirty="0" smtClean="0">
                <a:latin typeface="Avenir Black"/>
                <a:cs typeface="Avenir Black"/>
              </a:rPr>
              <a:t>Love Lafayette – It Means What You Want</a:t>
            </a:r>
            <a:endParaRPr lang="en-US" sz="1600" dirty="0"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350741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641" y="486396"/>
            <a:ext cx="2949178" cy="812800"/>
          </a:xfrm>
        </p:spPr>
        <p:txBody>
          <a:bodyPr/>
          <a:lstStyle/>
          <a:p>
            <a:r>
              <a:rPr lang="en-US" dirty="0" smtClean="0"/>
              <a:t>Why Brand a City?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766" y="1684866"/>
            <a:ext cx="2683705" cy="332802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641" y="1448608"/>
            <a:ext cx="2949178" cy="4870823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Economic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Community Pride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Raise Profile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Move on from Your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Own Your Reality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Expand Citizen Engagement and Create Sense of Belonging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Define (or Redefine) </a:t>
            </a:r>
            <a:r>
              <a:rPr lang="en-US" sz="2400" dirty="0"/>
              <a:t>City:</a:t>
            </a:r>
          </a:p>
          <a:p>
            <a:pPr lvl="1"/>
            <a:r>
              <a:rPr lang="en-US" sz="2400" dirty="0" smtClean="0"/>
              <a:t>-as </a:t>
            </a:r>
            <a:r>
              <a:rPr lang="en-US" sz="2400" dirty="0"/>
              <a:t>a Place </a:t>
            </a:r>
          </a:p>
          <a:p>
            <a:pPr lvl="1"/>
            <a:r>
              <a:rPr lang="en-US" sz="2400" dirty="0" smtClean="0"/>
              <a:t>-as </a:t>
            </a:r>
            <a:r>
              <a:rPr lang="en-US" sz="2400" dirty="0"/>
              <a:t>an Entity</a:t>
            </a:r>
          </a:p>
          <a:p>
            <a:pPr lvl="1"/>
            <a:r>
              <a:rPr lang="en-US" sz="2400" dirty="0" smtClean="0"/>
              <a:t>-as </a:t>
            </a:r>
            <a:r>
              <a:rPr lang="en-US" sz="2400" dirty="0"/>
              <a:t>a Destination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30" name="Picture 6" descr="https://encrypted-tbn1.gstatic.com/images?q=tbn:ANd9GcRgBX7SREYlq2ite6uer_woT_IUU1FHV4SLoXM8uONxSQbJt3bzWGG2bWK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249" y="1773144"/>
            <a:ext cx="2187340" cy="292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ity of Montere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237" y="1963631"/>
            <a:ext cx="3132864" cy="232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75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 Process:</a:t>
            </a:r>
            <a:br>
              <a:rPr lang="en-US" dirty="0" smtClean="0"/>
            </a:br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Research Findings, Branding Concepts, Brand Position Statement</a:t>
            </a:r>
          </a:p>
          <a:p>
            <a:r>
              <a:rPr lang="en-US" dirty="0" smtClean="0"/>
              <a:t>Visual Identity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 smtClean="0"/>
              <a:t>Style Guide and Color Scheme</a:t>
            </a:r>
          </a:p>
          <a:p>
            <a:pPr lvl="1">
              <a:buFontTx/>
              <a:buChar char="-"/>
            </a:pPr>
            <a:r>
              <a:rPr lang="en-US" dirty="0" smtClean="0"/>
              <a:t>Photographic Assets and Key Landmarks</a:t>
            </a:r>
          </a:p>
          <a:p>
            <a:pPr lvl="1">
              <a:buFontTx/>
              <a:buChar char="-"/>
            </a:pPr>
            <a:r>
              <a:rPr lang="en-US" dirty="0" smtClean="0"/>
              <a:t>Logo</a:t>
            </a:r>
          </a:p>
          <a:p>
            <a:pPr lvl="1">
              <a:buFontTx/>
              <a:buChar char="-"/>
            </a:pPr>
            <a:r>
              <a:rPr lang="en-US" dirty="0" smtClean="0"/>
              <a:t>Templates and Collateral Material</a:t>
            </a:r>
          </a:p>
          <a:p>
            <a:r>
              <a:rPr lang="en-US" dirty="0" smtClean="0"/>
              <a:t>Action Plan </a:t>
            </a:r>
          </a:p>
          <a:p>
            <a:pPr marL="457200" lvl="1" indent="0">
              <a:buNone/>
            </a:pPr>
            <a:r>
              <a:rPr lang="en-US" dirty="0" smtClean="0"/>
              <a:t>-Strategy for Launching and Tailoring Brand to Different Stakeholders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 Process: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9950" y="1592730"/>
            <a:ext cx="3003550" cy="459319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400" dirty="0" smtClean="0"/>
              <a:t>Kickoff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900" dirty="0" smtClean="0"/>
              <a:t>-Establish Scope, Budget, Desired Outcome</a:t>
            </a:r>
          </a:p>
          <a:p>
            <a:pPr>
              <a:lnSpc>
                <a:spcPct val="110000"/>
              </a:lnSpc>
            </a:pPr>
            <a:r>
              <a:rPr lang="en-US" sz="3400" dirty="0" smtClean="0"/>
              <a:t>Data Collection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900" dirty="0" smtClean="0"/>
              <a:t>-Interviews, Surveys, Public Meetings, Focus Groups, Market Research</a:t>
            </a:r>
          </a:p>
          <a:p>
            <a:pPr>
              <a:lnSpc>
                <a:spcPct val="110000"/>
              </a:lnSpc>
            </a:pPr>
            <a:r>
              <a:rPr lang="en-US" sz="3400" dirty="0" smtClean="0"/>
              <a:t>Analysis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900" dirty="0" smtClean="0"/>
              <a:t>-Review Effectiveness of Current Strategy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900" dirty="0" smtClean="0"/>
              <a:t>-Key Words, Associations, and Themes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900" dirty="0" smtClean="0"/>
              <a:t>-City Strengths, and Weaknesses/Gap Analysis</a:t>
            </a:r>
          </a:p>
          <a:p>
            <a:pPr>
              <a:lnSpc>
                <a:spcPct val="110000"/>
              </a:lnSpc>
            </a:pPr>
            <a:r>
              <a:rPr lang="en-US" sz="3400" dirty="0" smtClean="0"/>
              <a:t>Formulate and Present Concepts/Branding Options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900" dirty="0" smtClean="0"/>
              <a:t>-Present Themes and Concepts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3850" y="1592730"/>
            <a:ext cx="3003550" cy="459319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400" dirty="0"/>
              <a:t>Begin Branding Process/Crayon Phase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900" dirty="0"/>
              <a:t>-Create Deliverables, Rollout Timeline</a:t>
            </a:r>
          </a:p>
          <a:p>
            <a:pPr>
              <a:lnSpc>
                <a:spcPct val="110000"/>
              </a:lnSpc>
            </a:pPr>
            <a:r>
              <a:rPr lang="en-US" sz="3400" dirty="0"/>
              <a:t>Adoption/Buy-In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900" dirty="0"/>
              <a:t>-Test Final Product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900" dirty="0"/>
              <a:t>-Adoption by Council</a:t>
            </a:r>
          </a:p>
          <a:p>
            <a:pPr>
              <a:lnSpc>
                <a:spcPct val="110000"/>
              </a:lnSpc>
            </a:pPr>
            <a:r>
              <a:rPr lang="en-US" sz="3400" dirty="0"/>
              <a:t>Launch the Brand/Rollout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900" dirty="0"/>
              <a:t>-Publicize New Brand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900" dirty="0"/>
              <a:t>-Use Materials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2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Branding Process: </a:t>
            </a:r>
            <a:br>
              <a:rPr lang="en-US" dirty="0" smtClean="0"/>
            </a:br>
            <a:r>
              <a:rPr lang="en-US" dirty="0" smtClean="0"/>
              <a:t>Stress Test Brand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For a Brand to Establish Stakeholder Buy-in and Endure it Must Be:</a:t>
            </a:r>
          </a:p>
          <a:p>
            <a:pPr lvl="1"/>
            <a:r>
              <a:rPr lang="en-US" dirty="0" smtClean="0"/>
              <a:t>True</a:t>
            </a:r>
          </a:p>
          <a:p>
            <a:pPr marL="914400" lvl="2" indent="0">
              <a:buNone/>
            </a:pPr>
            <a:r>
              <a:rPr lang="en-US" dirty="0" smtClean="0"/>
              <a:t>- Accurate and Current, Not Aspirational or Wishful</a:t>
            </a:r>
          </a:p>
          <a:p>
            <a:pPr lvl="1"/>
            <a:r>
              <a:rPr lang="en-US" dirty="0" smtClean="0"/>
              <a:t>Distinctive</a:t>
            </a:r>
          </a:p>
          <a:p>
            <a:pPr marL="914400" lvl="2" indent="0">
              <a:buNone/>
            </a:pPr>
            <a:r>
              <a:rPr lang="en-US" dirty="0" smtClean="0"/>
              <a:t>-Differentiates from Competitors and Other Cities</a:t>
            </a:r>
          </a:p>
          <a:p>
            <a:pPr lvl="1"/>
            <a:r>
              <a:rPr lang="en-US" dirty="0" smtClean="0"/>
              <a:t>Compelling </a:t>
            </a:r>
          </a:p>
          <a:p>
            <a:pPr marL="914400" lvl="2" indent="0">
              <a:buNone/>
            </a:pPr>
            <a:r>
              <a:rPr lang="en-US" dirty="0" smtClean="0"/>
              <a:t>-Add Value for Decision Makers and Stakeholders</a:t>
            </a:r>
          </a:p>
          <a:p>
            <a:pPr lvl="1"/>
            <a:r>
              <a:rPr lang="en-US" dirty="0" smtClean="0"/>
              <a:t>Flexible </a:t>
            </a:r>
          </a:p>
          <a:p>
            <a:pPr marL="914400" lvl="2" indent="0">
              <a:buNone/>
            </a:pPr>
            <a:r>
              <a:rPr lang="en-US" dirty="0" smtClean="0"/>
              <a:t>-Can Mean Multiple Things to Multiple People, Used in Multiple Contexts</a:t>
            </a:r>
          </a:p>
          <a:p>
            <a:pPr lvl="1"/>
            <a:r>
              <a:rPr lang="en-US" dirty="0" smtClean="0"/>
              <a:t>Durable</a:t>
            </a:r>
          </a:p>
          <a:p>
            <a:pPr marL="914400" lvl="2" indent="0">
              <a:buNone/>
            </a:pPr>
            <a:r>
              <a:rPr lang="en-US" dirty="0" smtClean="0"/>
              <a:t>-Stand the Test of Time, Have Room to Evolve, Cannot Easily be Copied by Others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sz="1200" dirty="0" smtClean="0"/>
              <a:t>*Harvard Business School Community Partners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0664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 Process: </a:t>
            </a:r>
            <a:br>
              <a:rPr lang="en-US" dirty="0" smtClean="0"/>
            </a:br>
            <a:r>
              <a:rPr lang="en-US" dirty="0" smtClean="0"/>
              <a:t>Involving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7532" y="1703295"/>
            <a:ext cx="6249023" cy="4587438"/>
          </a:xfrm>
        </p:spPr>
        <p:txBody>
          <a:bodyPr>
            <a:noAutofit/>
          </a:bodyPr>
          <a:lstStyle/>
          <a:p>
            <a:r>
              <a:rPr lang="en-US" sz="2000" dirty="0"/>
              <a:t>Stakeholders- People, Groups, Organizations with Vested Interest in </a:t>
            </a:r>
            <a:r>
              <a:rPr lang="en-US" sz="2000" dirty="0" smtClean="0"/>
              <a:t>Process</a:t>
            </a:r>
          </a:p>
          <a:p>
            <a:r>
              <a:rPr lang="en-US" sz="2000" dirty="0" smtClean="0"/>
              <a:t>Defining Stakeholders and Audience </a:t>
            </a:r>
          </a:p>
          <a:p>
            <a:pPr marL="457200" lvl="1" indent="0">
              <a:buNone/>
            </a:pPr>
            <a:r>
              <a:rPr lang="en-US" sz="2000" dirty="0" smtClean="0"/>
              <a:t>-City </a:t>
            </a:r>
            <a:r>
              <a:rPr lang="en-US" sz="2000" dirty="0"/>
              <a:t>Council</a:t>
            </a:r>
          </a:p>
          <a:p>
            <a:pPr marL="457200" lvl="1" indent="0">
              <a:buNone/>
            </a:pPr>
            <a:r>
              <a:rPr lang="en-US" sz="2000" dirty="0" smtClean="0"/>
              <a:t>-City </a:t>
            </a:r>
            <a:r>
              <a:rPr lang="en-US" sz="2000" dirty="0"/>
              <a:t>Staff</a:t>
            </a:r>
          </a:p>
          <a:p>
            <a:pPr marL="457200" lvl="1" indent="0">
              <a:buNone/>
            </a:pPr>
            <a:r>
              <a:rPr lang="en-US" sz="2000" dirty="0" smtClean="0"/>
              <a:t>-Community, Residents, Members of the Public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-Businesses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-People </a:t>
            </a:r>
            <a:r>
              <a:rPr lang="en-US" sz="2000" dirty="0"/>
              <a:t>Living Outside the </a:t>
            </a:r>
            <a:r>
              <a:rPr lang="en-US" sz="2000" dirty="0" smtClean="0"/>
              <a:t>City</a:t>
            </a:r>
          </a:p>
          <a:p>
            <a:r>
              <a:rPr lang="en-US" sz="2000" dirty="0" smtClean="0"/>
              <a:t>Individuals</a:t>
            </a:r>
          </a:p>
          <a:p>
            <a:r>
              <a:rPr lang="en-US" sz="2000" dirty="0" smtClean="0"/>
              <a:t>Visitors </a:t>
            </a:r>
            <a:r>
              <a:rPr lang="en-US" sz="2000" dirty="0"/>
              <a:t>and Potential </a:t>
            </a:r>
            <a:r>
              <a:rPr lang="en-US" sz="2000" dirty="0" smtClean="0"/>
              <a:t>Visitors</a:t>
            </a:r>
          </a:p>
          <a:p>
            <a:r>
              <a:rPr lang="en-US" sz="2000" dirty="0" smtClean="0"/>
              <a:t>Meaningful Stakeholder Engagement Matters at Every Phase of the Process</a:t>
            </a:r>
          </a:p>
        </p:txBody>
      </p:sp>
    </p:spTree>
    <p:extLst>
      <p:ext uri="{BB962C8B-B14F-4D97-AF65-F5344CB8AC3E}">
        <p14:creationId xmlns:p14="http://schemas.microsoft.com/office/powerpoint/2010/main" val="104658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Branding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2300" y="1688353"/>
            <a:ext cx="7350059" cy="134470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Branding Efforts Can Range From $10,000 to over $200,000</a:t>
            </a:r>
          </a:p>
          <a:p>
            <a:r>
              <a:rPr lang="en-US" sz="2400" dirty="0" smtClean="0"/>
              <a:t>Large Portion of the Costs of Branding Spent in Data Collection and Analysis Phase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943792"/>
              </p:ext>
            </p:extLst>
          </p:nvPr>
        </p:nvGraphicFramePr>
        <p:xfrm>
          <a:off x="1892299" y="3095811"/>
          <a:ext cx="735006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515"/>
                <a:gridCol w="1837515"/>
                <a:gridCol w="1837515"/>
                <a:gridCol w="183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City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Consultancy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Timeline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Cost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Dublin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North Star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36</a:t>
                      </a:r>
                      <a:r>
                        <a:rPr lang="en-US" baseline="0" dirty="0" smtClean="0">
                          <a:latin typeface="Avenir Book"/>
                          <a:cs typeface="Avenir Book"/>
                        </a:rPr>
                        <a:t> Weeks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$128,000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Hayward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Brainchild Creative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16</a:t>
                      </a:r>
                      <a:r>
                        <a:rPr lang="en-US" baseline="0" dirty="0" smtClean="0">
                          <a:latin typeface="Avenir Book"/>
                          <a:cs typeface="Avenir Book"/>
                        </a:rPr>
                        <a:t> Weeks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$75,000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Santa Clara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Red</a:t>
                      </a:r>
                      <a:r>
                        <a:rPr lang="en-US" baseline="0" dirty="0" smtClean="0">
                          <a:latin typeface="Avenir Book"/>
                          <a:cs typeface="Avenir Book"/>
                        </a:rPr>
                        <a:t> Peak Group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26 Weeks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$185,000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Glendale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North Star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25 Weeks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$139,000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Rocklin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Bamboo Creative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17 Weeks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$70,000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Gilroy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Articulate Solutions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16 Weeks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$70,000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Placentia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Avenir Book"/>
                          <a:cs typeface="Avenir Book"/>
                        </a:rPr>
                        <a:t>Allegra</a:t>
                      </a:r>
                      <a:endParaRPr lang="en-US" b="0" i="0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10</a:t>
                      </a:r>
                      <a:r>
                        <a:rPr lang="en-US" baseline="0" dirty="0" smtClean="0">
                          <a:latin typeface="Avenir Book"/>
                          <a:cs typeface="Avenir Book"/>
                        </a:rPr>
                        <a:t> Weeks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venir Book"/>
                          <a:cs typeface="Avenir Book"/>
                        </a:rPr>
                        <a:t>$25,000</a:t>
                      </a:r>
                      <a:endParaRPr lang="en-US" dirty="0">
                        <a:latin typeface="Avenir Book"/>
                        <a:cs typeface="Avenir Book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7610" y="1202268"/>
            <a:ext cx="3128433" cy="504613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400" dirty="0" smtClean="0"/>
              <a:t>Defining Your Community Can Be Very Political, Stakeholders Have Opinions at all Phases of the Process</a:t>
            </a:r>
          </a:p>
          <a:p>
            <a:pPr>
              <a:lnSpc>
                <a:spcPct val="110000"/>
              </a:lnSpc>
            </a:pPr>
            <a:r>
              <a:rPr lang="en-US" sz="1400" dirty="0" smtClean="0"/>
              <a:t>Too Safe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400" dirty="0" smtClean="0"/>
              <a:t>Underwhelming</a:t>
            </a:r>
            <a:r>
              <a:rPr lang="en-US" sz="1400" dirty="0"/>
              <a:t>, Indistinguishable, Unmemorable, “I could do that”</a:t>
            </a:r>
          </a:p>
          <a:p>
            <a:pPr>
              <a:lnSpc>
                <a:spcPct val="110000"/>
              </a:lnSpc>
            </a:pPr>
            <a:r>
              <a:rPr lang="en-US" sz="1400" dirty="0" smtClean="0"/>
              <a:t>Too Ambitious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400" dirty="0" smtClean="0"/>
              <a:t>Agency’s Vision Versus </a:t>
            </a:r>
            <a:r>
              <a:rPr lang="en-US" sz="1400" dirty="0"/>
              <a:t>C</a:t>
            </a:r>
            <a:r>
              <a:rPr lang="en-US" sz="1400" dirty="0" smtClean="0"/>
              <a:t>ommunity and Stakeholder Vision, Lack Credibility in Community, too out there for the Community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Identity Confusion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400" dirty="0"/>
              <a:t>-What do we </a:t>
            </a:r>
            <a:r>
              <a:rPr lang="en-US" sz="1400" dirty="0" smtClean="0"/>
              <a:t>Want </a:t>
            </a:r>
            <a:r>
              <a:rPr lang="en-US" sz="1400" dirty="0"/>
              <a:t>to be to </a:t>
            </a:r>
            <a:r>
              <a:rPr lang="en-US" sz="1400" dirty="0" smtClean="0"/>
              <a:t>Whom</a:t>
            </a:r>
            <a:r>
              <a:rPr lang="en-US" sz="1400" dirty="0"/>
              <a:t>?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400" dirty="0"/>
              <a:t>-Stuck in the </a:t>
            </a:r>
            <a:r>
              <a:rPr lang="en-US" sz="1400" dirty="0" smtClean="0"/>
              <a:t>Past</a:t>
            </a:r>
          </a:p>
          <a:p>
            <a:pPr>
              <a:lnSpc>
                <a:spcPct val="110000"/>
              </a:lnSpc>
            </a:pPr>
            <a:endParaRPr lang="en-US" sz="1400" dirty="0"/>
          </a:p>
          <a:p>
            <a:pPr>
              <a:lnSpc>
                <a:spcPct val="110000"/>
              </a:lnSpc>
            </a:pPr>
            <a:endParaRPr lang="en-US" sz="1400" dirty="0"/>
          </a:p>
          <a:p>
            <a:pPr marL="0" indent="0">
              <a:lnSpc>
                <a:spcPct val="110000"/>
              </a:lnSpc>
              <a:buNone/>
            </a:pP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86916" y="1202268"/>
            <a:ext cx="3128433" cy="46529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400" dirty="0"/>
              <a:t>Brand May Conflict with Other Branding/Marketing Efforts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400" dirty="0"/>
              <a:t>-Visitors Bureau, Existing Businesses, Chamber of Commerce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Aspiration Versus Reality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400" dirty="0"/>
              <a:t> -Own Your Situation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Political Considerations, Tensions, and Paradoxes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400" dirty="0"/>
              <a:t>-Your Council Members will be more Interested in this Process than the Sewer Upgrade Project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400" dirty="0"/>
              <a:t>-Can’t be Everything to </a:t>
            </a:r>
            <a:r>
              <a:rPr lang="en-US" sz="1400" dirty="0" smtClean="0"/>
              <a:t>Everybody</a:t>
            </a:r>
          </a:p>
          <a:p>
            <a:pPr>
              <a:lnSpc>
                <a:spcPct val="110000"/>
              </a:lnSpc>
            </a:pPr>
            <a:r>
              <a:rPr lang="en-US" sz="1400" dirty="0" smtClean="0"/>
              <a:t>Measuring Success</a:t>
            </a:r>
            <a:endParaRPr lang="en-US" sz="1400" dirty="0"/>
          </a:p>
          <a:p>
            <a:pPr>
              <a:lnSpc>
                <a:spcPct val="11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6906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4149</TotalTime>
  <Words>625</Words>
  <Application>Microsoft Office PowerPoint</Application>
  <PresentationFormat>On-screen Show (4:3)</PresentationFormat>
  <Paragraphs>179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Black</vt:lpstr>
      <vt:lpstr>Avenir Book</vt:lpstr>
      <vt:lpstr>Calibri</vt:lpstr>
      <vt:lpstr>Office Theme</vt:lpstr>
      <vt:lpstr>The Power of a City Brand</vt:lpstr>
      <vt:lpstr>Putting a Spin on Brand</vt:lpstr>
      <vt:lpstr>Why Brand a City?</vt:lpstr>
      <vt:lpstr>Branding Process: Deliverables</vt:lpstr>
      <vt:lpstr>Branding Process: Steps</vt:lpstr>
      <vt:lpstr>Branding Process:  Stress Test Brand</vt:lpstr>
      <vt:lpstr>Branding Process:  Involving Stakeholders</vt:lpstr>
      <vt:lpstr>Cost of Branding</vt:lpstr>
      <vt:lpstr>Other Considerations</vt:lpstr>
      <vt:lpstr>Homework</vt:lpstr>
    </vt:vector>
  </TitlesOfParts>
  <Company>Tripepi Smith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Smith</dc:creator>
  <cp:lastModifiedBy>AV Client</cp:lastModifiedBy>
  <cp:revision>33</cp:revision>
  <dcterms:created xsi:type="dcterms:W3CDTF">2015-03-28T19:49:22Z</dcterms:created>
  <dcterms:modified xsi:type="dcterms:W3CDTF">2015-05-16T14:24:06Z</dcterms:modified>
</cp:coreProperties>
</file>