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416" r:id="rId5"/>
    <p:sldId id="349" r:id="rId6"/>
    <p:sldId id="407" r:id="rId7"/>
    <p:sldId id="408" r:id="rId8"/>
    <p:sldId id="34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96"/>
    <a:srgbClr val="008A97"/>
    <a:srgbClr val="204C8A"/>
    <a:srgbClr val="36205E"/>
    <a:srgbClr val="4C2D85"/>
    <a:srgbClr val="42769E"/>
    <a:srgbClr val="659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FA22B-A5F2-4BD1-98D7-72F88339290D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C8D99-0A30-4853-ABA5-6778DC10C7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2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buAutoNum type="arabicPeriod"/>
            </a:pPr>
            <a:r>
              <a:rPr lang="en-US" baseline="0" dirty="0" smtClean="0"/>
              <a:t>As you can see SCADA system characteristics are FAR different from IT systems.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Safety is the #1 concern of SCADA systems, followed by Availability, then Integrity, and lastly confidentiality.  Safety is the lowest concern of an IT system.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Network delay (reasonable) is usually acceptable on IT networks.  Video and Voice usually can’t tolerate delay.  SCADA systems can NEVER tolerate delay.</a:t>
            </a:r>
          </a:p>
          <a:p>
            <a:pPr marL="232943" indent="-232943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D99-0A30-4853-ABA5-6778DC10C7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1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Confidentiality limits access to only those with a need to know.  Integrity prevents changing data.  Availability ensures it’s there when you need it. </a:t>
            </a:r>
          </a:p>
          <a:p>
            <a:r>
              <a:rPr lang="en-US" baseline="0" dirty="0" smtClean="0"/>
              <a:t>2. ICS/SCADA systems value safety just about as important as Availability.</a:t>
            </a:r>
          </a:p>
          <a:p>
            <a:pPr marL="232930" indent="-232930"/>
            <a:r>
              <a:rPr lang="en-US" baseline="0" dirty="0" smtClean="0"/>
              <a:t>3. Confidentiality of SCADA system data is irrelevant.  The fact that a valve opens at 100 psi is not classified.  Details about an entire process are important, but that information is typically not available on 1 component, but is available on the Data Historian.   That’s one reason to spend more to protect it.</a:t>
            </a:r>
          </a:p>
          <a:p>
            <a:pPr marL="232930" indent="-232930"/>
            <a:r>
              <a:rPr lang="en-US" baseline="0" dirty="0" smtClean="0"/>
              <a:t>4.  Remember SCADA systems are used and maintained by Operational Technology (OT) personnel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D99-0A30-4853-ABA5-6778DC10C7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slide_standar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28827"/>
            <a:ext cx="5181600" cy="1374775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03602"/>
            <a:ext cx="47244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PARSONS_wh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2" y="304800"/>
            <a:ext cx="1185678" cy="127284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" y="4550229"/>
            <a:ext cx="470848" cy="230777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"/>
            <a:ext cx="480837" cy="4550228"/>
          </a:xfrm>
          <a:prstGeom prst="rect">
            <a:avLst/>
          </a:prstGeom>
          <a:solidFill>
            <a:srgbClr val="0089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480837" y="0"/>
            <a:ext cx="0" cy="6858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-663" y="4543920"/>
            <a:ext cx="48463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2 co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19" y="0"/>
            <a:ext cx="8048625" cy="900332"/>
          </a:xfrm>
        </p:spPr>
        <p:txBody>
          <a:bodyPr/>
          <a:lstStyle>
            <a:lvl1pPr>
              <a:lnSpc>
                <a:spcPts val="3200"/>
              </a:lnSpc>
              <a:defRPr sz="32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31" y="1227137"/>
            <a:ext cx="3993846" cy="5215227"/>
          </a:xfrm>
        </p:spPr>
        <p:txBody>
          <a:bodyPr/>
          <a:lstStyle>
            <a:lvl1pPr marL="282575" indent="-282575">
              <a:buClr>
                <a:srgbClr val="320E29"/>
              </a:buClr>
              <a:buSzPct val="100000"/>
              <a:defRPr lang="en-US" sz="3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Clr>
                <a:srgbClr val="320E29"/>
              </a:buClr>
              <a:buSzPct val="100000"/>
              <a:defRPr/>
            </a:lvl2pPr>
            <a:lvl3pPr marL="1143000" indent="-282575">
              <a:buClr>
                <a:srgbClr val="320E29"/>
              </a:buClr>
              <a:buSzPct val="100000"/>
              <a:defRPr sz="2400"/>
            </a:lvl3pPr>
            <a:lvl4pPr marL="1541463" indent="-223838">
              <a:buClr>
                <a:srgbClr val="320E29"/>
              </a:buClr>
              <a:buSzPct val="100000"/>
              <a:defRPr sz="20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709652" y="1227137"/>
            <a:ext cx="3972231" cy="5215227"/>
          </a:xfrm>
        </p:spPr>
        <p:txBody>
          <a:bodyPr/>
          <a:lstStyle>
            <a:lvl1pPr marL="282575" indent="-282575">
              <a:buClr>
                <a:srgbClr val="320E29"/>
              </a:buClr>
              <a:buSzPct val="100000"/>
              <a:defRPr lang="en-US" sz="3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Clr>
                <a:srgbClr val="320E29"/>
              </a:buClr>
              <a:buSzPct val="100000"/>
              <a:defRPr/>
            </a:lvl2pPr>
            <a:lvl3pPr marL="1143000" indent="-282575">
              <a:buClr>
                <a:srgbClr val="320E29"/>
              </a:buClr>
              <a:buSzPct val="100000"/>
              <a:defRPr sz="2400"/>
            </a:lvl3pPr>
            <a:lvl4pPr marL="1541463" indent="-223838">
              <a:buClr>
                <a:srgbClr val="320E29"/>
              </a:buClr>
              <a:buSzPct val="100000"/>
              <a:defRPr sz="20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891222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4350" y="1295400"/>
            <a:ext cx="8229600" cy="1390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58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44450"/>
            <a:ext cx="9144000" cy="0"/>
          </a:xfrm>
          <a:prstGeom prst="line">
            <a:avLst/>
          </a:prstGeom>
          <a:ln w="10160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50" y="6570663"/>
            <a:ext cx="9921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2807225"/>
            <a:ext cx="5650524" cy="13747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4408646"/>
            <a:ext cx="47244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-842963" y="617538"/>
            <a:ext cx="914401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vider-slide_standar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990964"/>
            <a:ext cx="4532558" cy="1309334"/>
          </a:xfrm>
        </p:spPr>
        <p:txBody>
          <a:bodyPr anchor="b" anchorCtr="0">
            <a:noAutofit/>
          </a:bodyPr>
          <a:lstStyle>
            <a:lvl1pPr algn="l">
              <a:defRPr sz="3000" b="1" cap="none">
                <a:solidFill>
                  <a:srgbClr val="00899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2325700"/>
            <a:ext cx="4566677" cy="533400"/>
          </a:xfrm>
        </p:spPr>
        <p:txBody>
          <a:bodyPr anchor="t" anchorCtr="0"/>
          <a:lstStyle>
            <a:lvl1pPr marL="0" indent="0">
              <a:buNone/>
              <a:defRPr sz="2000" i="1">
                <a:solidFill>
                  <a:srgbClr val="00899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PARSONS_wh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09" y="6603241"/>
            <a:ext cx="1005840" cy="10797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78971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5653088" y="993775"/>
            <a:ext cx="3157537" cy="528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480837" y="0"/>
            <a:ext cx="0" cy="6858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1" y="4550229"/>
            <a:ext cx="470848" cy="230777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0" y="1"/>
            <a:ext cx="480837" cy="4550228"/>
          </a:xfrm>
          <a:prstGeom prst="rect">
            <a:avLst/>
          </a:prstGeom>
          <a:solidFill>
            <a:srgbClr val="008A9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Line 12"/>
          <p:cNvSpPr>
            <a:spLocks noChangeShapeType="1"/>
          </p:cNvSpPr>
          <p:nvPr userDrawn="1"/>
        </p:nvSpPr>
        <p:spPr bwMode="auto">
          <a:xfrm>
            <a:off x="480837" y="0"/>
            <a:ext cx="0" cy="6858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-663" y="4543920"/>
            <a:ext cx="48463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8996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770" y="1295400"/>
            <a:ext cx="4114799" cy="495300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200"/>
            </a:lvl1pPr>
            <a:lvl2pPr>
              <a:lnSpc>
                <a:spcPts val="2400"/>
              </a:lnSpc>
              <a:defRPr sz="2200"/>
            </a:lvl2pPr>
            <a:lvl3pPr>
              <a:lnSpc>
                <a:spcPts val="2400"/>
              </a:lnSpc>
              <a:defRPr sz="22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0770" y="1295400"/>
            <a:ext cx="4114799" cy="495300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200"/>
            </a:lvl1pPr>
            <a:lvl2pPr>
              <a:lnSpc>
                <a:spcPts val="2400"/>
              </a:lnSpc>
              <a:defRPr sz="2200"/>
            </a:lvl2pPr>
            <a:lvl3pPr>
              <a:lnSpc>
                <a:spcPts val="2400"/>
              </a:lnSpc>
              <a:defRPr sz="22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285" y="1295400"/>
            <a:ext cx="40277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285" y="1935162"/>
            <a:ext cx="4027715" cy="3951288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200"/>
            </a:lvl1pPr>
            <a:lvl2pPr>
              <a:lnSpc>
                <a:spcPts val="2400"/>
              </a:lnSpc>
              <a:defRPr sz="2200"/>
            </a:lvl2pPr>
            <a:lvl3pPr>
              <a:lnSpc>
                <a:spcPts val="2400"/>
              </a:lnSpc>
              <a:defRPr sz="22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857" y="1295400"/>
            <a:ext cx="41365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857" y="1935162"/>
            <a:ext cx="4136572" cy="3951288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200"/>
            </a:lvl1pPr>
            <a:lvl2pPr>
              <a:lnSpc>
                <a:spcPts val="2400"/>
              </a:lnSpc>
              <a:defRPr sz="2200"/>
            </a:lvl2pPr>
            <a:lvl3pPr>
              <a:lnSpc>
                <a:spcPts val="2400"/>
              </a:lnSpc>
              <a:defRPr sz="22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llet-slide_header-teal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534443"/>
            <a:ext cx="9144000" cy="520505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520545"/>
            <a:ext cx="2133600" cy="3474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ARSONS_wh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738" y="6644850"/>
            <a:ext cx="1005838" cy="107978"/>
          </a:xfrm>
          <a:prstGeom prst="rect">
            <a:avLst/>
          </a:prstGeom>
        </p:spPr>
      </p:pic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0" y="6531884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Rectangle 10"/>
          <p:cNvSpPr>
            <a:spLocks noChangeArrowheads="1"/>
          </p:cNvSpPr>
          <p:nvPr userDrawn="1"/>
        </p:nvSpPr>
        <p:spPr bwMode="auto">
          <a:xfrm>
            <a:off x="-1" y="4550230"/>
            <a:ext cx="484632" cy="19839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-1" y="1"/>
            <a:ext cx="484632" cy="45502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 descr="bullet-slide_header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496" y="0"/>
            <a:ext cx="8659504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365" y="241109"/>
            <a:ext cx="8554349" cy="90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771" y="1189037"/>
            <a:ext cx="8236856" cy="529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9854" y="6520545"/>
            <a:ext cx="2133600" cy="347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BEE93F8C-CE48-4E8C-804D-6EEB6E3B5D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ARSONS_wht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485" y="6644850"/>
            <a:ext cx="1005840" cy="107978"/>
          </a:xfrm>
          <a:prstGeom prst="rect">
            <a:avLst/>
          </a:prstGeom>
        </p:spPr>
      </p:pic>
      <p:sp>
        <p:nvSpPr>
          <p:cNvPr id="19" name="Line 15"/>
          <p:cNvSpPr>
            <a:spLocks noChangeShapeType="1"/>
          </p:cNvSpPr>
          <p:nvPr userDrawn="1"/>
        </p:nvSpPr>
        <p:spPr bwMode="auto">
          <a:xfrm>
            <a:off x="880671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" name="Line 17"/>
          <p:cNvSpPr>
            <a:spLocks noChangeShapeType="1"/>
          </p:cNvSpPr>
          <p:nvPr userDrawn="1"/>
        </p:nvSpPr>
        <p:spPr bwMode="auto">
          <a:xfrm>
            <a:off x="2448" y="4543920"/>
            <a:ext cx="48463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0" y="6531884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" name="Line 12"/>
          <p:cNvSpPr>
            <a:spLocks noChangeShapeType="1"/>
          </p:cNvSpPr>
          <p:nvPr userDrawn="1"/>
        </p:nvSpPr>
        <p:spPr bwMode="auto">
          <a:xfrm>
            <a:off x="484631" y="0"/>
            <a:ext cx="0" cy="652881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7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ts val="2600"/>
        </a:lnSpc>
        <a:spcBef>
          <a:spcPts val="300"/>
        </a:spcBef>
        <a:spcAft>
          <a:spcPts val="300"/>
        </a:spcAft>
        <a:buClr>
          <a:schemeClr val="accent2"/>
        </a:buClr>
        <a:buFont typeface="Wingdings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25425" algn="l" defTabSz="914400" rtl="0" eaLnBrk="1" latinLnBrk="0" hangingPunct="1">
        <a:lnSpc>
          <a:spcPts val="26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88975" indent="-231775" algn="l" defTabSz="914400" rtl="0" eaLnBrk="1" latinLnBrk="0" hangingPunct="1">
        <a:lnSpc>
          <a:spcPts val="2600"/>
        </a:lnSpc>
        <a:spcBef>
          <a:spcPts val="300"/>
        </a:spcBef>
        <a:spcAft>
          <a:spcPts val="300"/>
        </a:spcAft>
        <a:buClr>
          <a:srgbClr val="C00000"/>
        </a:buClr>
        <a:buFont typeface="Arial" pitchFamily="34" charset="0"/>
        <a:buChar char="•"/>
        <a:tabLst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14400" indent="-225425" algn="l" defTabSz="914400" rtl="0" eaLnBrk="1" latinLnBrk="0" hangingPunct="1">
        <a:lnSpc>
          <a:spcPts val="2600"/>
        </a:lnSpc>
        <a:spcBef>
          <a:spcPts val="300"/>
        </a:spcBef>
        <a:spcAft>
          <a:spcPts val="300"/>
        </a:spcAft>
        <a:buFont typeface="Arial" pitchFamily="34" charset="0"/>
        <a:buChar char="–"/>
        <a:defRPr sz="2400" i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146175" indent="-231775" algn="l" defTabSz="914400" rtl="0" eaLnBrk="1" latinLnBrk="0" hangingPunct="1">
        <a:lnSpc>
          <a:spcPts val="2600"/>
        </a:lnSpc>
        <a:spcBef>
          <a:spcPts val="300"/>
        </a:spcBef>
        <a:spcAft>
          <a:spcPts val="300"/>
        </a:spcAft>
        <a:buFont typeface="Wingdings" pitchFamily="2" charset="2"/>
        <a:buChar char="§"/>
        <a:defRPr sz="2400" i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645" y="2764093"/>
            <a:ext cx="5650524" cy="1374775"/>
          </a:xfrm>
        </p:spPr>
        <p:txBody>
          <a:bodyPr/>
          <a:lstStyle/>
          <a:p>
            <a:r>
              <a:rPr lang="en-US" dirty="0" smtClean="0"/>
              <a:t>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critical infrastructure business environment has changed</a:t>
            </a:r>
          </a:p>
          <a:p>
            <a:pPr lvl="1"/>
            <a:r>
              <a:rPr lang="en-US" dirty="0" smtClean="0"/>
              <a:t>Information Technology offers opportunity for enhanced, efficient and more profitable service delivery – and competitive advantage</a:t>
            </a:r>
          </a:p>
          <a:p>
            <a:pPr lvl="1"/>
            <a:r>
              <a:rPr lang="en-US" dirty="0" smtClean="0"/>
              <a:t>Threats are present, real and formidable </a:t>
            </a:r>
          </a:p>
          <a:p>
            <a:pPr lvl="1"/>
            <a:r>
              <a:rPr lang="en-US" dirty="0" smtClean="0"/>
              <a:t>Impact of unmitigated threat is damage to business</a:t>
            </a:r>
          </a:p>
          <a:p>
            <a:pPr lvl="1"/>
            <a:r>
              <a:rPr lang="en-US" dirty="0" smtClean="0"/>
              <a:t>Demands of governance, liability potential for cyber threat are real and unambiguous</a:t>
            </a:r>
          </a:p>
          <a:p>
            <a:r>
              <a:rPr lang="en-US" dirty="0" smtClean="0"/>
              <a:t>Business must think differently about threat environment</a:t>
            </a:r>
          </a:p>
          <a:p>
            <a:pPr lvl="1"/>
            <a:r>
              <a:rPr lang="en-US" dirty="0" smtClean="0"/>
              <a:t>Not a problem for which there is a solution, but a new way of thinking about threat, risk --  cyber security  is now a constant element of decision making </a:t>
            </a:r>
          </a:p>
          <a:p>
            <a:pPr marL="231775" lvl="1" indent="0" algn="ctr">
              <a:buNone/>
            </a:pP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Security is more than defense: it is an essential element of the successful company’s plan to stay in business in a threat environment</a:t>
            </a:r>
          </a:p>
          <a:p>
            <a:pPr lvl="1" algn="ctr"/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3F8C-CE48-4E8C-804D-6EEB6E3B5D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0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47" y="215709"/>
            <a:ext cx="8494053" cy="9018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IT- SCADA Comparison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56185" y="6599298"/>
            <a:ext cx="2133600" cy="192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5D2590-13AE-419B-99C1-73AF1B85A9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48146" y="1378859"/>
          <a:ext cx="7813962" cy="4807391"/>
        </p:xfrm>
        <a:graphic>
          <a:graphicData uri="http://schemas.openxmlformats.org/drawingml/2006/table">
            <a:tbl>
              <a:tblPr/>
              <a:tblGrid>
                <a:gridCol w="2604654"/>
                <a:gridCol w="2604654"/>
                <a:gridCol w="2604654"/>
              </a:tblGrid>
              <a:tr h="414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CHARACTERISTIC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IT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SCADA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Safety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Low Concern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Highest Concern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Network Delay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038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Usually acceptable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Never acceptable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61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Throughput (Bandwidth)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Usually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high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61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Physical Security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Easily implemented most places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Hard to implement at remote sites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Tech Refresh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Every 3 to 5 years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15 - 20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years or more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Patching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Routine or on demand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Seldom or unfeasible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61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Environment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Clean, temperature controlled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Dirty, extreme temperatures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61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Downtime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Acceptable based on mission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Unacceptable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61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Environmental Impact of Incident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9405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None to Catastrophic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System Security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 Concern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Low Concern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47" y="215709"/>
            <a:ext cx="8494053" cy="9018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IT-SCADA Security Priority Comparison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56185" y="6599298"/>
            <a:ext cx="2133600" cy="192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5D2590-13AE-419B-99C1-73AF1B85A9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7336" y="1295400"/>
            <a:ext cx="8001000" cy="120032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IT                   SCADA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4294967295"/>
          </p:nvPr>
        </p:nvSpPr>
        <p:spPr>
          <a:xfrm>
            <a:off x="685800" y="2844800"/>
            <a:ext cx="3200400" cy="25146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Confidentiality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4294967295"/>
          </p:nvPr>
        </p:nvSpPr>
        <p:spPr>
          <a:xfrm>
            <a:off x="6288209" y="2379208"/>
            <a:ext cx="2743200" cy="336587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</a:t>
            </a: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Confidentiality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Isosceles Triangle 16"/>
          <p:cNvSpPr/>
          <p:nvPr/>
        </p:nvSpPr>
        <p:spPr>
          <a:xfrm flipH="1" flipV="1">
            <a:off x="3111689" y="2279177"/>
            <a:ext cx="2333767" cy="3193576"/>
          </a:xfrm>
          <a:prstGeom prst="triangl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66278" y="1869743"/>
            <a:ext cx="218733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MOST IMPORTANT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3494" y="5560412"/>
            <a:ext cx="17038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Least Important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6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Perspective on Critical Infrastructure Protection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A3F4-32F9-4393-BF46-732A7F39C2D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352800" y="1905000"/>
            <a:ext cx="6096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2455985"/>
            <a:ext cx="2514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Cyber 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257800" y="2057400"/>
            <a:ext cx="609600" cy="3733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2516874"/>
            <a:ext cx="2926080" cy="281712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400949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38200" y="5678269"/>
            <a:ext cx="224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Security of Physical Assets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" r="24387" b="17238"/>
          <a:stretch/>
        </p:blipFill>
        <p:spPr bwMode="auto">
          <a:xfrm>
            <a:off x="685800" y="3124200"/>
            <a:ext cx="240094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87223" y="4202668"/>
            <a:ext cx="224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Security of OT system</a:t>
            </a:r>
          </a:p>
        </p:txBody>
      </p:sp>
      <p:pic>
        <p:nvPicPr>
          <p:cNvPr id="16" name="Picture 6" descr="Slide3_image_rev_05-10-10.png"/>
          <p:cNvPicPr>
            <a:picLocks noChangeAspect="1"/>
          </p:cNvPicPr>
          <p:nvPr/>
        </p:nvPicPr>
        <p:blipFill rotWithShape="1">
          <a:blip r:embed="rId5" cstate="print"/>
          <a:srcRect l="223" t="70272" r="73972" b="3729"/>
          <a:stretch/>
        </p:blipFill>
        <p:spPr bwMode="auto">
          <a:xfrm>
            <a:off x="669528" y="1443697"/>
            <a:ext cx="2475745" cy="15544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2528" y="2602468"/>
            <a:ext cx="2150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Security of IT system</a:t>
            </a:r>
          </a:p>
        </p:txBody>
      </p:sp>
    </p:spTree>
    <p:extLst>
      <p:ext uri="{BB962C8B-B14F-4D97-AF65-F5344CB8AC3E}">
        <p14:creationId xmlns:p14="http://schemas.microsoft.com/office/powerpoint/2010/main" val="74020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4 corporate template TEAL">
      <a:dk1>
        <a:sysClr val="windowText" lastClr="000000"/>
      </a:dk1>
      <a:lt1>
        <a:srgbClr val="F2F2F2"/>
      </a:lt1>
      <a:dk2>
        <a:srgbClr val="626469"/>
      </a:dk2>
      <a:lt2>
        <a:srgbClr val="FFFFFF"/>
      </a:lt2>
      <a:accent1>
        <a:srgbClr val="008A97"/>
      </a:accent1>
      <a:accent2>
        <a:srgbClr val="204C8A"/>
      </a:accent2>
      <a:accent3>
        <a:srgbClr val="006771"/>
      </a:accent3>
      <a:accent4>
        <a:srgbClr val="4C2D85"/>
      </a:accent4>
      <a:accent5>
        <a:srgbClr val="68003D"/>
      </a:accent5>
      <a:accent6>
        <a:srgbClr val="C96F2A"/>
      </a:accent6>
      <a:hlink>
        <a:srgbClr val="ECB731"/>
      </a:hlink>
      <a:folHlink>
        <a:srgbClr val="2955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arsons Document" ma:contentTypeID="0x01010D003FCC324004771147A51DDABF22AE0BDF" ma:contentTypeVersion="0" ma:contentTypeDescription="Standard document with a description field." ma:contentTypeScope="" ma:versionID="0374ba42f1f98cf5025dd44a7b57bba5">
  <xsd:schema xmlns:xsd="http://www.w3.org/2001/XMLSchema" xmlns:xs="http://www.w3.org/2001/XMLSchema" xmlns:p="http://schemas.microsoft.com/office/2006/metadata/properties" xmlns:ns2="FF2E66D2-67EC-4899-83AA-5093317C3B53" targetNamespace="http://schemas.microsoft.com/office/2006/metadata/properties" ma:root="true" ma:fieldsID="3d678dff365825177b427060cd88665f" ns2:_="">
    <xsd:import namespace="FF2E66D2-67EC-4899-83AA-5093317C3B53"/>
    <xsd:element name="properties">
      <xsd:complexType>
        <xsd:sequence>
          <xsd:element name="documentManagement">
            <xsd:complexType>
              <xsd:all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E66D2-67EC-4899-83AA-5093317C3B53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Description" ma:description="(Optional) Provide a description for this document." ma:internalName="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F2E66D2-67EC-4899-83AA-5093317C3B53" xsi:nil="true"/>
  </documentManagement>
</p:properties>
</file>

<file path=customXml/itemProps1.xml><?xml version="1.0" encoding="utf-8"?>
<ds:datastoreItem xmlns:ds="http://schemas.openxmlformats.org/officeDocument/2006/customXml" ds:itemID="{8333DB6E-8F0B-4EFC-A2D3-837C8AD9D4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E66D2-67EC-4899-83AA-5093317C3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561C29-72E5-4F3D-9617-45308EC0F6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16FA13-E5C4-433A-876F-E7EC9117FBFC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FF2E66D2-67EC-4899-83AA-5093317C3B53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437</Words>
  <Application>Microsoft Office PowerPoint</Application>
  <PresentationFormat>On-screen Show (4:3)</PresentationFormat>
  <Paragraphs>79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Office Theme</vt:lpstr>
      <vt:lpstr>The Environment</vt:lpstr>
      <vt:lpstr>The business environment</vt:lpstr>
      <vt:lpstr>IT- SCADA Comparison</vt:lpstr>
      <vt:lpstr>IT-SCADA Security Priority Comparison</vt:lpstr>
      <vt:lpstr>Perspective on Critical Infrastructure Protection</vt:lpstr>
    </vt:vector>
  </TitlesOfParts>
  <Company>Parsons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Parsons_User</dc:creator>
  <cp:lastModifiedBy>Lacombe, Phillip E.</cp:lastModifiedBy>
  <cp:revision>230</cp:revision>
  <dcterms:created xsi:type="dcterms:W3CDTF">2013-12-03T18:26:08Z</dcterms:created>
  <dcterms:modified xsi:type="dcterms:W3CDTF">2015-05-13T13:30:45Z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0x01010D003FCC324004771147A51DDABF22AE0BDF</vt:lpwstr>
  </property>
</Properties>
</file>