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59" r:id="rId5"/>
    <p:sldId id="263" r:id="rId6"/>
    <p:sldId id="265" r:id="rId7"/>
    <p:sldId id="267" r:id="rId8"/>
    <p:sldId id="266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D5EC-A630-488F-AD88-D8BA503142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F868-C8F5-435B-A473-301119A1F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7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D5EC-A630-488F-AD88-D8BA503142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F868-C8F5-435B-A473-301119A1F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5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D5EC-A630-488F-AD88-D8BA503142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F868-C8F5-435B-A473-301119A1F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7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D5EC-A630-488F-AD88-D8BA503142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F868-C8F5-435B-A473-301119A1F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9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D5EC-A630-488F-AD88-D8BA503142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F868-C8F5-435B-A473-301119A1F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0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D5EC-A630-488F-AD88-D8BA503142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F868-C8F5-435B-A473-301119A1F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3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D5EC-A630-488F-AD88-D8BA503142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F868-C8F5-435B-A473-301119A1F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7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D5EC-A630-488F-AD88-D8BA503142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F868-C8F5-435B-A473-301119A1F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6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D5EC-A630-488F-AD88-D8BA503142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F868-C8F5-435B-A473-301119A1F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4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D5EC-A630-488F-AD88-D8BA503142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F868-C8F5-435B-A473-301119A1F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6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D5EC-A630-488F-AD88-D8BA503142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F868-C8F5-435B-A473-301119A1F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1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6"/>
            <a:fld id="{4883D5EC-A630-488F-AD88-D8BA503142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6"/>
              <a:t>5/10/2015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6"/>
            <a:fld id="{74FFF868-C8F5-435B-A473-301119A1F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2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defTabSz="9143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al-icma.org/coachin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-icma.org/coaching" TargetMode="External"/><Relationship Id="rId2" Type="http://schemas.openxmlformats.org/officeDocument/2006/relationships/hyperlink" Target="https://attendee.gotowebinar.com/register/399881640206153472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60" y="685800"/>
            <a:ext cx="9144000" cy="1447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900" b="1" dirty="0" smtClean="0">
                <a:solidFill>
                  <a:schemeClr val="tx2"/>
                </a:solidFill>
              </a:rPr>
              <a:t>Cal-ICMA Coaching Program</a:t>
            </a:r>
            <a:br>
              <a:rPr lang="en-US" sz="4900" b="1" dirty="0" smtClean="0">
                <a:solidFill>
                  <a:schemeClr val="tx2"/>
                </a:solidFill>
              </a:rPr>
            </a:br>
            <a:r>
              <a:rPr lang="en-US" sz="4900" b="1" i="1" dirty="0" smtClean="0">
                <a:solidFill>
                  <a:schemeClr val="tx2"/>
                </a:solidFill>
              </a:rPr>
              <a:t>Boosting Talent in the Profession</a:t>
            </a:r>
            <a:r>
              <a:rPr lang="en-US" sz="2000" b="1" i="1" dirty="0">
                <a:solidFill>
                  <a:schemeClr val="tx2"/>
                </a:solidFill>
              </a:rPr>
              <a:t/>
            </a:r>
            <a:br>
              <a:rPr lang="en-US" sz="2000" b="1" i="1" dirty="0">
                <a:solidFill>
                  <a:schemeClr val="tx2"/>
                </a:solidFill>
              </a:rPr>
            </a:br>
            <a:r>
              <a:rPr lang="en-US" sz="2000" b="1" i="1" dirty="0" smtClean="0">
                <a:solidFill>
                  <a:schemeClr val="tx2"/>
                </a:solidFill>
              </a:rPr>
              <a:t/>
            </a:r>
            <a:br>
              <a:rPr lang="en-US" sz="2000" b="1" i="1" dirty="0" smtClean="0">
                <a:solidFill>
                  <a:schemeClr val="tx2"/>
                </a:solidFill>
              </a:rPr>
            </a:br>
            <a:r>
              <a:rPr lang="en-US" sz="2800" b="1" dirty="0" smtClean="0"/>
              <a:t>May </a:t>
            </a:r>
            <a:r>
              <a:rPr lang="en-US" sz="2800" b="1" dirty="0"/>
              <a:t>2015</a:t>
            </a:r>
            <a:r>
              <a:rPr lang="en-US" sz="2800" b="1" dirty="0">
                <a:solidFill>
                  <a:srgbClr val="FF9900"/>
                </a:solidFill>
              </a:rPr>
              <a:t/>
            </a:r>
            <a:br>
              <a:rPr lang="en-US" sz="2800" b="1" dirty="0">
                <a:solidFill>
                  <a:srgbClr val="FF9900"/>
                </a:solidFill>
              </a:rPr>
            </a:br>
            <a:endParaRPr lang="en-US" sz="2800" dirty="0">
              <a:solidFill>
                <a:srgbClr val="FF9900"/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3962400"/>
            <a:ext cx="45720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000" dirty="0"/>
          </a:p>
          <a:p>
            <a:pPr eaLnBrk="1" hangingPunct="1">
              <a:lnSpc>
                <a:spcPct val="80000"/>
              </a:lnSpc>
              <a:defRPr/>
            </a:pPr>
            <a:endParaRPr lang="en-US" sz="1000" dirty="0"/>
          </a:p>
        </p:txBody>
      </p:sp>
      <p:pic>
        <p:nvPicPr>
          <p:cNvPr id="63493" name="Picture 5" descr="CAL-ICMA-Logo new 03-15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152" y="2803688"/>
            <a:ext cx="2982884" cy="105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51981"/>
            <a:ext cx="1652847" cy="75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2" y="4084845"/>
            <a:ext cx="942559" cy="1090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00" y="4112612"/>
            <a:ext cx="2369746" cy="579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950133"/>
            <a:ext cx="2646750" cy="391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45" y="5634019"/>
            <a:ext cx="1607522" cy="600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785152"/>
            <a:ext cx="1757479" cy="606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22" y="4060997"/>
            <a:ext cx="1121664" cy="1085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14599"/>
            <a:ext cx="1173710" cy="9467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78" y="5750467"/>
            <a:ext cx="973386" cy="97338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14600"/>
            <a:ext cx="1016036" cy="1056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97201"/>
            <a:ext cx="1447800" cy="740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52" y="4304268"/>
            <a:ext cx="1795896" cy="462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2" y="5736234"/>
            <a:ext cx="2480485" cy="4067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54" y="6375368"/>
            <a:ext cx="3188413" cy="29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6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F9C88-38FF-435F-839C-CBC671EFA6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00400" y="801687"/>
            <a:ext cx="5715000" cy="78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306" fontAlgn="base">
              <a:spcBef>
                <a:spcPct val="5000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1F497D"/>
                </a:solidFill>
                <a:ea typeface="ＭＳ Ｐゴシック" pitchFamily="34" charset="-128"/>
              </a:rPr>
              <a:t>Coaching Program:  12</a:t>
            </a:r>
            <a:r>
              <a:rPr lang="en-US" baseline="30000" dirty="0" smtClean="0">
                <a:solidFill>
                  <a:srgbClr val="1F497D"/>
                </a:solidFill>
                <a:ea typeface="ＭＳ Ｐゴシック" pitchFamily="34" charset="-128"/>
              </a:rPr>
              <a:t>th</a:t>
            </a:r>
            <a:r>
              <a:rPr lang="en-US" dirty="0" smtClean="0">
                <a:solidFill>
                  <a:srgbClr val="1F497D"/>
                </a:solidFill>
                <a:ea typeface="ＭＳ Ｐゴシック" pitchFamily="34" charset="-128"/>
              </a:rPr>
              <a:t> year </a:t>
            </a:r>
          </a:p>
          <a:p>
            <a:pPr defTabSz="914306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1F497D"/>
                </a:solidFill>
                <a:ea typeface="ＭＳ Ｐゴシック" pitchFamily="34" charset="-128"/>
              </a:rPr>
              <a:t>                   Preparing the Next Generation Committee</a:t>
            </a:r>
            <a:endParaRPr lang="en-US" i="1" dirty="0" smtClean="0">
              <a:solidFill>
                <a:srgbClr val="1F497D"/>
              </a:solidFill>
              <a:ea typeface="ＭＳ Ｐゴシック" pitchFamily="34" charset="-128"/>
            </a:endParaRPr>
          </a:p>
        </p:txBody>
      </p:sp>
      <p:pic>
        <p:nvPicPr>
          <p:cNvPr id="45062" name="Picture 7" descr="CAL-ICMA-Logo new 03-15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88" y="753269"/>
            <a:ext cx="24765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304800" y="3810000"/>
            <a:ext cx="8610600" cy="37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306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375139" y="3352800"/>
            <a:ext cx="8396288" cy="192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306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1F497D"/>
                </a:solidFill>
                <a:latin typeface="Arial"/>
                <a:ea typeface="ＭＳ Ｐゴシック" pitchFamily="-65" charset="-128"/>
              </a:rPr>
              <a:t>Gold </a:t>
            </a:r>
            <a:r>
              <a:rPr lang="en-US" b="1" dirty="0" smtClean="0">
                <a:solidFill>
                  <a:srgbClr val="1F497D"/>
                </a:solidFill>
                <a:latin typeface="Arial"/>
                <a:ea typeface="ＭＳ Ｐゴシック" pitchFamily="-65" charset="-128"/>
              </a:rPr>
              <a:t>Sponsors:  California </a:t>
            </a:r>
            <a:r>
              <a:rPr lang="en-US" b="1" dirty="0">
                <a:solidFill>
                  <a:srgbClr val="1F497D"/>
                </a:solidFill>
                <a:latin typeface="Arial"/>
                <a:ea typeface="ＭＳ Ｐゴシック" pitchFamily="-65" charset="-128"/>
              </a:rPr>
              <a:t>City Management </a:t>
            </a:r>
            <a:r>
              <a:rPr lang="en-US" b="1" dirty="0" smtClean="0">
                <a:solidFill>
                  <a:srgbClr val="1F497D"/>
                </a:solidFill>
                <a:latin typeface="Arial"/>
                <a:ea typeface="ＭＳ Ｐゴシック" pitchFamily="-65" charset="-128"/>
              </a:rPr>
              <a:t>Foundation and Chevron</a:t>
            </a:r>
            <a:endParaRPr lang="en-US" b="1" dirty="0">
              <a:solidFill>
                <a:srgbClr val="1F497D"/>
              </a:solidFill>
              <a:latin typeface="Arial"/>
              <a:ea typeface="ＭＳ Ｐゴシック" pitchFamily="-65" charset="-128"/>
            </a:endParaRPr>
          </a:p>
          <a:p>
            <a:pPr algn="ctr" defTabSz="914306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1F497D"/>
                </a:solidFill>
                <a:latin typeface="Arial"/>
                <a:ea typeface="ＭＳ Ｐゴシック" pitchFamily="-65" charset="-128"/>
              </a:rPr>
              <a:t>Silver Sponsors: Alliant Insurance Services, County Administrative Officers Association of California, Granicus, Municipal Management Association of Northern California, Municipal Management Association of Southern California, Public Agency Retirement Services (PARS), </a:t>
            </a:r>
            <a:r>
              <a:rPr lang="en-US" dirty="0" err="1" smtClean="0">
                <a:solidFill>
                  <a:srgbClr val="1F497D"/>
                </a:solidFill>
                <a:latin typeface="Arial"/>
                <a:ea typeface="ＭＳ Ｐゴシック" pitchFamily="-65" charset="-128"/>
              </a:rPr>
              <a:t>Renne</a:t>
            </a:r>
            <a:r>
              <a:rPr lang="en-US" dirty="0" smtClean="0">
                <a:solidFill>
                  <a:srgbClr val="1F497D"/>
                </a:solidFill>
                <a:latin typeface="Arial"/>
                <a:ea typeface="ＭＳ Ｐゴシック" pitchFamily="-65" charset="-128"/>
              </a:rPr>
              <a:t> Sloan </a:t>
            </a:r>
            <a:r>
              <a:rPr lang="en-US" dirty="0" err="1" smtClean="0">
                <a:solidFill>
                  <a:srgbClr val="1F497D"/>
                </a:solidFill>
                <a:latin typeface="Arial"/>
                <a:ea typeface="ＭＳ Ｐゴシック" pitchFamily="-65" charset="-128"/>
              </a:rPr>
              <a:t>Holtzman</a:t>
            </a:r>
            <a:r>
              <a:rPr lang="en-US" dirty="0" smtClean="0">
                <a:solidFill>
                  <a:srgbClr val="1F497D"/>
                </a:solidFill>
                <a:latin typeface="Arial"/>
                <a:ea typeface="ＭＳ Ｐゴシック" pitchFamily="-65" charset="-128"/>
              </a:rPr>
              <a:t> Sakai Public Law Group, and Townsend Public Affairs</a:t>
            </a:r>
            <a:endParaRPr lang="en-US" dirty="0" smtClean="0">
              <a:solidFill>
                <a:srgbClr val="1F497D"/>
              </a:solidFill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5800" y="2156982"/>
            <a:ext cx="7848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06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1F497D"/>
                </a:solidFill>
                <a:ea typeface="ＭＳ Ｐゴシック" pitchFamily="-65" charset="-128"/>
              </a:rPr>
              <a:t>Platinum Sponsors:  ICMA</a:t>
            </a:r>
          </a:p>
          <a:p>
            <a:pPr algn="ctr" defTabSz="914306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1F497D"/>
                </a:solidFill>
                <a:ea typeface="ＭＳ Ｐゴシック" pitchFamily="-65" charset="-128"/>
              </a:rPr>
              <a:t>California Communities Joint Powers Authority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75138" y="5410200"/>
            <a:ext cx="8458200" cy="108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06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1F497D"/>
                </a:solidFill>
                <a:ea typeface="ＭＳ Ｐゴシック" pitchFamily="-65" charset="-128"/>
              </a:rPr>
              <a:t>Bronze Sponsors: California Special Districts Association, County Personnel Administrators Association (CPAAC), Davenport Institute for Public Engagement at Pepperdine, International Hispanic Network, Liebert Cassidy Whitmore, Stifel Nicolaus, and Women Leading Government</a:t>
            </a:r>
          </a:p>
        </p:txBody>
      </p:sp>
    </p:spTree>
    <p:extLst>
      <p:ext uri="{BB962C8B-B14F-4D97-AF65-F5344CB8AC3E}">
        <p14:creationId xmlns:p14="http://schemas.microsoft.com/office/powerpoint/2010/main" val="29519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Suite of resources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serving the profession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30725"/>
          </a:xfrm>
        </p:spPr>
        <p:txBody>
          <a:bodyPr/>
          <a:lstStyle/>
          <a:p>
            <a:r>
              <a:rPr lang="en-US" dirty="0" smtClean="0"/>
              <a:t>Webinars to share best practices</a:t>
            </a:r>
          </a:p>
          <a:p>
            <a:r>
              <a:rPr lang="en-US" dirty="0" smtClean="0"/>
              <a:t>Career Compass columns on key issues</a:t>
            </a:r>
          </a:p>
          <a:p>
            <a:r>
              <a:rPr lang="en-US" dirty="0" smtClean="0"/>
              <a:t>Coaches Gallery of volunteer coaches</a:t>
            </a:r>
          </a:p>
          <a:p>
            <a:r>
              <a:rPr lang="en-US" dirty="0" smtClean="0"/>
              <a:t>Templates to boost your local programs</a:t>
            </a:r>
          </a:p>
          <a:p>
            <a:r>
              <a:rPr lang="en-US" i="1" dirty="0"/>
              <a:t>a</a:t>
            </a:r>
            <a:r>
              <a:rPr lang="en-US" i="1" dirty="0" smtClean="0"/>
              <a:t>nd more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9A4B-A186-4C89-9AB2-6C75DAB6787C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Find helpful resources online</a:t>
            </a:r>
            <a:r>
              <a:rPr lang="en-US" sz="4000" b="1" dirty="0">
                <a:solidFill>
                  <a:schemeClr val="tx2"/>
                </a:solidFill>
              </a:rPr>
              <a:t/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  <a:hlinkClick r:id="rId2"/>
              </a:rPr>
              <a:t>www.cal-icma.org/coaching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E01DF-B0E3-4401-8F09-FB565435DE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1"/>
            <a:ext cx="8906810" cy="487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9824" y="2895600"/>
            <a:ext cx="3048000" cy="1219200"/>
          </a:xfrm>
          <a:prstGeom prst="wedgeEllipseCallout">
            <a:avLst>
              <a:gd name="adj1" fmla="val -19391"/>
              <a:gd name="adj2" fmla="val 89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US" dirty="0">
                <a:solidFill>
                  <a:prstClr val="white"/>
                </a:solidFill>
              </a:rPr>
              <a:t>Registration links</a:t>
            </a:r>
          </a:p>
          <a:p>
            <a:pPr algn="ctr" defTabSz="914306"/>
            <a:r>
              <a:rPr lang="en-US" dirty="0">
                <a:solidFill>
                  <a:prstClr val="white"/>
                </a:solidFill>
              </a:rPr>
              <a:t>for all 2015 webinars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886200" y="1828800"/>
            <a:ext cx="3048000" cy="1219200"/>
          </a:xfrm>
          <a:prstGeom prst="wedgeEllipseCallout">
            <a:avLst>
              <a:gd name="adj1" fmla="val 67147"/>
              <a:gd name="adj2" fmla="val -29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/>
            <a:r>
              <a:rPr lang="en-US" dirty="0">
                <a:solidFill>
                  <a:prstClr val="white"/>
                </a:solidFill>
              </a:rPr>
              <a:t>Agenda packets and recordings of past webinars</a:t>
            </a:r>
          </a:p>
        </p:txBody>
      </p:sp>
    </p:spTree>
    <p:extLst>
      <p:ext uri="{BB962C8B-B14F-4D97-AF65-F5344CB8AC3E}">
        <p14:creationId xmlns:p14="http://schemas.microsoft.com/office/powerpoint/2010/main" val="8075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Webinars on key topics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C49D-9337-430C-946F-FA604946C850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8" y="1219200"/>
            <a:ext cx="74676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21031714">
            <a:off x="5290978" y="3040953"/>
            <a:ext cx="36775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Live and digital recordings available 24/7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257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Over 5000 attendees in 2014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“Career Compass” columns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C49D-9337-430C-946F-FA604946C850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999917" cy="519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21031714">
            <a:off x="4986177" y="3345754"/>
            <a:ext cx="3677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Helping people navigate their careers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9A4B-A186-4C89-9AB2-6C75DAB6787C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6673"/>
            <a:ext cx="62007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031714">
            <a:off x="5124015" y="2888553"/>
            <a:ext cx="3677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Over 90 volunteer professionals throughout California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Templates to boost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local programs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C49D-9337-430C-946F-FA604946C850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031714">
            <a:off x="4528978" y="3184748"/>
            <a:ext cx="3677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Proven programs you can put into practice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16" y="1509000"/>
            <a:ext cx="3877779" cy="518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962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59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5AF21-258A-42D0-8C7A-A907EB9618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Register for upcoming webinars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“Engaging Employees Effectively”</a:t>
            </a:r>
          </a:p>
          <a:p>
            <a:pPr marL="0" indent="0" eaLnBrk="1" hangingPunct="1">
              <a:buNone/>
              <a:defRPr/>
            </a:pPr>
            <a:r>
              <a:rPr lang="en-US" dirty="0" smtClean="0"/>
              <a:t>1-2:30 p.m. PT, Wednesday, September 16</a:t>
            </a:r>
          </a:p>
          <a:p>
            <a:pPr marL="0" indent="0" eaLnBrk="1" hangingPunct="1">
              <a:buNone/>
              <a:defRPr/>
            </a:pPr>
            <a:r>
              <a:rPr lang="en-US" sz="2800" dirty="0" smtClean="0"/>
              <a:t>Click here to register for this particular webinar:</a:t>
            </a:r>
          </a:p>
          <a:p>
            <a:pPr>
              <a:buNone/>
              <a:defRPr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attendee.gotowebinar.com/register/3998816402061534722</a:t>
            </a:r>
            <a:r>
              <a:rPr lang="en-US" sz="20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Registration links for all webinars are at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hlinkClick r:id="rId3"/>
              </a:rPr>
              <a:t>www.cal-icma.org/coaching</a:t>
            </a:r>
            <a:r>
              <a:rPr lang="en-US" dirty="0" smtClean="0"/>
              <a:t> </a:t>
            </a:r>
            <a:endParaRPr lang="en-US" dirty="0"/>
          </a:p>
          <a:p>
            <a:pPr eaLnBrk="1" hangingPunct="1">
              <a:buNone/>
              <a:defRPr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94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250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Wingdings</vt:lpstr>
      <vt:lpstr>1_Office Theme</vt:lpstr>
      <vt:lpstr>Cal-ICMA Coaching Program Boosting Talent in the Profession  May 2015 </vt:lpstr>
      <vt:lpstr>PowerPoint Presentation</vt:lpstr>
      <vt:lpstr>Suite of resources serving the profession</vt:lpstr>
      <vt:lpstr>Find helpful resources online www.cal-icma.org/coaching </vt:lpstr>
      <vt:lpstr>Webinars on key topics</vt:lpstr>
      <vt:lpstr>“Career Compass” columns</vt:lpstr>
      <vt:lpstr>PowerPoint Presentation</vt:lpstr>
      <vt:lpstr>Templates to boost local programs</vt:lpstr>
      <vt:lpstr>Register for upcoming webinars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Cal-ICMA Coaching Program Best Practices &amp; Opportunities  May 2015</dc:title>
  <dc:creator>Don</dc:creator>
  <cp:lastModifiedBy>Kevin O'Rourke</cp:lastModifiedBy>
  <cp:revision>11</cp:revision>
  <dcterms:created xsi:type="dcterms:W3CDTF">2015-05-09T19:37:38Z</dcterms:created>
  <dcterms:modified xsi:type="dcterms:W3CDTF">2015-05-10T23:51:04Z</dcterms:modified>
</cp:coreProperties>
</file>