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708" r:id="rId1"/>
  </p:sldMasterIdLst>
  <p:notesMasterIdLst>
    <p:notesMasterId r:id="rId12"/>
  </p:notesMasterIdLst>
  <p:handoutMasterIdLst>
    <p:handoutMasterId r:id="rId13"/>
  </p:handoutMasterIdLst>
  <p:sldIdLst>
    <p:sldId id="689" r:id="rId2"/>
    <p:sldId id="691" r:id="rId3"/>
    <p:sldId id="702" r:id="rId4"/>
    <p:sldId id="693" r:id="rId5"/>
    <p:sldId id="703" r:id="rId6"/>
    <p:sldId id="704" r:id="rId7"/>
    <p:sldId id="705" r:id="rId8"/>
    <p:sldId id="706" r:id="rId9"/>
    <p:sldId id="663" r:id="rId10"/>
    <p:sldId id="707" r:id="rId11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19">
          <p15:clr>
            <a:srgbClr val="A4A3A4"/>
          </p15:clr>
        </p15:guide>
        <p15:guide id="2" orient="horz" pos="623">
          <p15:clr>
            <a:srgbClr val="A4A3A4"/>
          </p15:clr>
        </p15:guide>
        <p15:guide id="3" orient="horz" pos="1154">
          <p15:clr>
            <a:srgbClr val="A4A3A4"/>
          </p15:clr>
        </p15:guide>
        <p15:guide id="4" orient="horz" pos="3217">
          <p15:clr>
            <a:srgbClr val="A4A3A4"/>
          </p15:clr>
        </p15:guide>
        <p15:guide id="5" orient="horz" pos="4260">
          <p15:clr>
            <a:srgbClr val="A4A3A4"/>
          </p15:clr>
        </p15:guide>
        <p15:guide id="6" orient="horz" pos="4149">
          <p15:clr>
            <a:srgbClr val="A4A3A4"/>
          </p15:clr>
        </p15:guide>
        <p15:guide id="7" orient="horz" pos="3775">
          <p15:clr>
            <a:srgbClr val="A4A3A4"/>
          </p15:clr>
        </p15:guide>
        <p15:guide id="8" orient="horz" pos="2073">
          <p15:clr>
            <a:srgbClr val="A4A3A4"/>
          </p15:clr>
        </p15:guide>
        <p15:guide id="9" pos="2880">
          <p15:clr>
            <a:srgbClr val="A4A3A4"/>
          </p15:clr>
        </p15:guide>
        <p15:guide id="10" pos="202">
          <p15:clr>
            <a:srgbClr val="A4A3A4"/>
          </p15:clr>
        </p15:guide>
        <p15:guide id="11" pos="5566">
          <p15:clr>
            <a:srgbClr val="A4A3A4"/>
          </p15:clr>
        </p15:guide>
        <p15:guide id="12" pos="5140">
          <p15:clr>
            <a:srgbClr val="A4A3A4"/>
          </p15:clr>
        </p15:guide>
        <p15:guide id="13" pos="6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AFAFA"/>
    <a:srgbClr val="F5F5F5"/>
    <a:srgbClr val="396C8B"/>
    <a:srgbClr val="000000"/>
    <a:srgbClr val="112937"/>
    <a:srgbClr val="EAEAEA"/>
    <a:srgbClr val="E8E8E8"/>
    <a:srgbClr val="336699"/>
    <a:srgbClr val="131E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87" autoAdjust="0"/>
    <p:restoredTop sz="98810" autoAdjust="0"/>
  </p:normalViewPr>
  <p:slideViewPr>
    <p:cSldViewPr snapToGrid="0">
      <p:cViewPr>
        <p:scale>
          <a:sx n="103" d="100"/>
          <a:sy n="103" d="100"/>
        </p:scale>
        <p:origin x="-1248" y="-80"/>
      </p:cViewPr>
      <p:guideLst>
        <p:guide orient="horz" pos="719"/>
        <p:guide orient="horz" pos="623"/>
        <p:guide orient="horz" pos="1154"/>
        <p:guide orient="horz" pos="3217"/>
        <p:guide orient="horz" pos="4260"/>
        <p:guide orient="horz" pos="4149"/>
        <p:guide orient="horz" pos="3775"/>
        <p:guide orient="horz" pos="2073"/>
        <p:guide pos="2880"/>
        <p:guide pos="202"/>
        <p:guide pos="5566"/>
        <p:guide pos="5140"/>
        <p:guide pos="622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42603" cy="46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840" tIns="46420" rIns="92840" bIns="46420" numCol="1" anchor="ctr" anchorCtr="0" compatLnSpc="1">
            <a:prstTxWarp prst="textNoShape">
              <a:avLst/>
            </a:prstTxWarp>
          </a:bodyPr>
          <a:lstStyle>
            <a:lvl1pPr defTabSz="928120"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322" y="1"/>
            <a:ext cx="3042603" cy="46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840" tIns="46420" rIns="92840" bIns="46420" numCol="1" anchor="ctr" anchorCtr="0" compatLnSpc="1">
            <a:prstTxWarp prst="textNoShape">
              <a:avLst/>
            </a:prstTxWarp>
          </a:bodyPr>
          <a:lstStyle>
            <a:lvl1pPr algn="r" defTabSz="928120"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8722"/>
            <a:ext cx="3042603" cy="46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840" tIns="46420" rIns="92840" bIns="46420" numCol="1" anchor="b" anchorCtr="0" compatLnSpc="1">
            <a:prstTxWarp prst="textNoShape">
              <a:avLst/>
            </a:prstTxWarp>
          </a:bodyPr>
          <a:lstStyle>
            <a:lvl1pPr defTabSz="928120"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322" y="8838722"/>
            <a:ext cx="3042603" cy="46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840" tIns="46420" rIns="92840" bIns="46420" numCol="1" anchor="b" anchorCtr="0" compatLnSpc="1">
            <a:prstTxWarp prst="textNoShape">
              <a:avLst/>
            </a:prstTxWarp>
          </a:bodyPr>
          <a:lstStyle>
            <a:lvl1pPr algn="r" defTabSz="928120"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01654A70-D3DF-4237-8220-59E012FD20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129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42603" cy="46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840" tIns="46420" rIns="92840" bIns="46420" numCol="1" anchor="ctr" anchorCtr="0" compatLnSpc="1">
            <a:prstTxWarp prst="textNoShape">
              <a:avLst/>
            </a:prstTxWarp>
          </a:bodyPr>
          <a:lstStyle>
            <a:lvl1pPr defTabSz="928120"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322" y="1"/>
            <a:ext cx="3042603" cy="46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840" tIns="46420" rIns="92840" bIns="46420" numCol="1" anchor="ctr" anchorCtr="0" compatLnSpc="1">
            <a:prstTxWarp prst="textNoShape">
              <a:avLst/>
            </a:prstTxWarp>
          </a:bodyPr>
          <a:lstStyle>
            <a:lvl1pPr algn="r" defTabSz="928120"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6913"/>
            <a:ext cx="4652963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309" y="4419361"/>
            <a:ext cx="5147309" cy="41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0" tIns="46420" rIns="92840" bIns="464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8722"/>
            <a:ext cx="3042603" cy="46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840" tIns="46420" rIns="92840" bIns="46420" numCol="1" anchor="b" anchorCtr="0" compatLnSpc="1">
            <a:prstTxWarp prst="textNoShape">
              <a:avLst/>
            </a:prstTxWarp>
          </a:bodyPr>
          <a:lstStyle>
            <a:lvl1pPr defTabSz="928120"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322" y="8838722"/>
            <a:ext cx="3042603" cy="46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840" tIns="46420" rIns="92840" bIns="46420" numCol="1" anchor="b" anchorCtr="0" compatLnSpc="1">
            <a:prstTxWarp prst="textNoShape">
              <a:avLst/>
            </a:prstTxWarp>
          </a:bodyPr>
          <a:lstStyle>
            <a:lvl1pPr algn="r" defTabSz="928120"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35F4FE4D-D970-41C4-A419-AB92A14E0D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706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4FE4D-D970-41C4-A419-AB92A14E0D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44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2M25464_Template Cov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0706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20675" y="2915350"/>
            <a:ext cx="8598972" cy="323165"/>
          </a:xfrm>
          <a:prstGeom prst="rect">
            <a:avLst/>
          </a:prstGeom>
        </p:spPr>
        <p:txBody>
          <a:bodyPr lIns="45720" tIns="0" rIns="91440" bIns="45720"/>
          <a:lstStyle>
            <a:lvl1pPr algn="l">
              <a:tabLst>
                <a:tab pos="1025525" algn="l"/>
              </a:tabLst>
              <a:defRPr sz="1800" b="0" i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537325" y="323851"/>
            <a:ext cx="2286000" cy="89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070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20674" y="1822450"/>
            <a:ext cx="8502651" cy="1026836"/>
          </a:xfrm>
        </p:spPr>
        <p:txBody>
          <a:bodyPr bIns="0"/>
          <a:lstStyle>
            <a:lvl1pPr algn="l">
              <a:defRPr sz="40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 advClick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1C7896-8E11-4384-BFC5-C0974CDBC83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0676" y="0"/>
            <a:ext cx="8502650" cy="9890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20674" y="1822450"/>
            <a:ext cx="8549005" cy="1246495"/>
          </a:xfrm>
        </p:spPr>
        <p:txBody>
          <a:bodyPr/>
          <a:lstStyle/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Forth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20675" y="1141413"/>
            <a:ext cx="8502650" cy="276999"/>
          </a:xfrm>
        </p:spPr>
        <p:txBody>
          <a:bodyPr tIns="0"/>
          <a:lstStyle>
            <a:lvl1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 advClick="0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F94C26-2A70-4961-AAB1-3557AEA8AC57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20675" y="1141413"/>
            <a:ext cx="8502650" cy="276999"/>
          </a:xfrm>
        </p:spPr>
        <p:txBody>
          <a:bodyPr tIns="0"/>
          <a:lstStyle>
            <a:lvl1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 advClick="0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F94C26-2A70-4961-AAB1-3557AEA8AC57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0"/>
            <a:ext cx="9144000" cy="18224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slow" advClick="0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268" y="-128793"/>
            <a:ext cx="9318458" cy="69867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934" y="320676"/>
            <a:ext cx="7687195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02" y="382126"/>
            <a:ext cx="798386" cy="12641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491" y="1953491"/>
            <a:ext cx="7855527" cy="1231106"/>
          </a:xfrm>
        </p:spPr>
        <p:txBody>
          <a:bodyPr/>
          <a:lstStyle>
            <a:lvl1pPr marL="171450" indent="-171450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" panose="05000000000000000000" pitchFamily="2" charset="2"/>
              <a:buChar char="§"/>
              <a:defRPr sz="21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99909118"/>
      </p:ext>
    </p:extLst>
  </p:cSld>
  <p:clrMapOvr>
    <a:masterClrMapping/>
  </p:clrMapOvr>
  <p:transition xmlns:p14="http://schemas.microsoft.com/office/powerpoint/2010/main" spd="slow" advClick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5720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F4FB-20A5-4289-B21F-2FD4599CC2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38467"/>
      </p:ext>
    </p:extLst>
  </p:cSld>
  <p:clrMapOvr>
    <a:masterClrMapping/>
  </p:clrMapOvr>
  <p:transition xmlns:p14="http://schemas.microsoft.com/office/powerpoint/2010/main" spd="slow" advClick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9" Type="http://schemas.openxmlformats.org/officeDocument/2006/relationships/image" Target="../media/image2.emf"/><Relationship Id="rId1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YNTEK_PPT-Footer-Blnk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" y="6381750"/>
            <a:ext cx="9144000" cy="476250"/>
          </a:xfrm>
          <a:prstGeom prst="rect">
            <a:avLst/>
          </a:prstGeom>
        </p:spPr>
      </p:pic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675" y="0"/>
            <a:ext cx="850265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20675" y="1822450"/>
            <a:ext cx="8502650" cy="1284967"/>
          </a:xfrm>
          <a:prstGeom prst="rect">
            <a:avLst/>
          </a:prstGeom>
        </p:spPr>
        <p:txBody>
          <a:bodyPr vert="horz" wrap="square" lIns="45720" tIns="45720" rIns="45720" bIns="45720" rtlCol="0">
            <a:spAutoFit/>
          </a:bodyPr>
          <a:lstStyle/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Forth level</a:t>
            </a:r>
            <a:endParaRPr lang="en-US" dirty="0"/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6573" y="6526925"/>
            <a:ext cx="5016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None/>
              <a:defRPr sz="1000" b="0">
                <a:solidFill>
                  <a:schemeClr val="bg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fld id="{8022235C-F2BB-49F2-A307-DAF5D2C4A0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989013"/>
            <a:ext cx="9144000" cy="96874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  <a:alpha val="79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8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320675" y="6623984"/>
            <a:ext cx="131204" cy="5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8000365" y="6431560"/>
            <a:ext cx="822960" cy="32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4" r:id="rId3"/>
    <p:sldLayoutId id="2147483715" r:id="rId4"/>
    <p:sldLayoutId id="2147483716" r:id="rId5"/>
    <p:sldLayoutId id="2147483719" r:id="rId6"/>
  </p:sldLayoutIdLst>
  <p:transition xmlns:p14="http://schemas.microsoft.com/office/powerpoint/2010/main" spd="slow" advClick="0">
    <p:push dir="u"/>
  </p:transition>
  <p:hf hdr="0" ft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accent3">
              <a:lumMod val="75000"/>
            </a:schemeClr>
          </a:solidFill>
          <a:latin typeface="+mj-lt"/>
          <a:ea typeface="+mj-ea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ts val="300"/>
        </a:spcBef>
        <a:spcAft>
          <a:spcPts val="400"/>
        </a:spcAft>
        <a:buClr>
          <a:schemeClr val="accent5">
            <a:lumMod val="50000"/>
          </a:schemeClr>
        </a:buClr>
        <a:buFont typeface="Webdings" pitchFamily="18" charset="2"/>
        <a:buNone/>
        <a:defRPr lang="en-US" sz="2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28600" indent="-227013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chemeClr val="accent2">
            <a:lumMod val="75000"/>
          </a:schemeClr>
        </a:buClr>
        <a:buSzPct val="95000"/>
        <a:buFont typeface="Arial" pitchFamily="34" charset="0"/>
        <a:buChar char="•"/>
        <a:defRPr lang="en-US" sz="2000" dirty="0" smtClean="0">
          <a:solidFill>
            <a:schemeClr val="tx1"/>
          </a:solidFill>
          <a:latin typeface="+mj-lt"/>
          <a:cs typeface="Arial" pitchFamily="34" charset="0"/>
        </a:defRPr>
      </a:lvl2pPr>
      <a:lvl3pPr marL="457200" indent="-228600" algn="l" rtl="0" eaLnBrk="1" fontAlgn="base" hangingPunct="1">
        <a:lnSpc>
          <a:spcPct val="100000"/>
        </a:lnSpc>
        <a:spcBef>
          <a:spcPts val="200"/>
        </a:spcBef>
        <a:spcAft>
          <a:spcPts val="0"/>
        </a:spcAft>
        <a:buClr>
          <a:schemeClr val="accent3">
            <a:lumMod val="50000"/>
          </a:schemeClr>
        </a:buClr>
        <a:buSzPct val="80000"/>
        <a:buFont typeface="Arial" pitchFamily="34" charset="0"/>
        <a:buChar char="–"/>
        <a:defRPr lang="en-US" sz="1800" dirty="0" smtClean="0">
          <a:solidFill>
            <a:schemeClr val="tx1"/>
          </a:solidFill>
          <a:latin typeface="+mj-lt"/>
          <a:cs typeface="Arial" pitchFamily="34" charset="0"/>
        </a:defRPr>
      </a:lvl3pPr>
      <a:lvl4pPr marL="685800" indent="-228600" algn="l" rtl="0" eaLnBrk="1" fontAlgn="base" hangingPunct="1">
        <a:lnSpc>
          <a:spcPct val="100000"/>
        </a:lnSpc>
        <a:spcBef>
          <a:spcPts val="200"/>
        </a:spcBef>
        <a:spcAft>
          <a:spcPts val="0"/>
        </a:spcAft>
        <a:buClr>
          <a:schemeClr val="accent3">
            <a:lumMod val="50000"/>
          </a:schemeClr>
        </a:buClr>
        <a:buSzPct val="70000"/>
        <a:buFont typeface="Arial" pitchFamily="34" charset="0"/>
        <a:buChar char="–"/>
        <a:defRPr lang="en-US" sz="1600" baseline="0" dirty="0" smtClean="0">
          <a:solidFill>
            <a:schemeClr val="tx1"/>
          </a:solidFill>
          <a:latin typeface="+mj-lt"/>
          <a:cs typeface="Arial" pitchFamily="34" charset="0"/>
        </a:defRPr>
      </a:lvl4pPr>
      <a:lvl5pPr marL="685800" indent="228600" algn="l" rtl="0" eaLnBrk="1" fontAlgn="base" hangingPunct="1">
        <a:lnSpc>
          <a:spcPct val="100000"/>
        </a:lnSpc>
        <a:spcBef>
          <a:spcPts val="200"/>
        </a:spcBef>
        <a:spcAft>
          <a:spcPts val="0"/>
        </a:spcAft>
        <a:buClr>
          <a:schemeClr val="accent3">
            <a:lumMod val="50000"/>
          </a:schemeClr>
        </a:buClr>
        <a:buSzPct val="60000"/>
        <a:buFont typeface="Arial" pitchFamily="34" charset="0"/>
        <a:buChar char="–"/>
        <a:defRPr lang="en-US" sz="1600" dirty="0" smtClean="0">
          <a:solidFill>
            <a:schemeClr val="tx1"/>
          </a:solidFill>
          <a:latin typeface="+mj-lt"/>
          <a:cs typeface="Arial" pitchFamily="34" charset="0"/>
        </a:defRPr>
      </a:lvl5pPr>
      <a:lvl6pPr marL="21129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6pPr>
      <a:lvl7pPr marL="25701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7pPr>
      <a:lvl8pPr marL="30273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8pPr>
      <a:lvl9pPr marL="34845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5.emf"/><Relationship Id="rId6" Type="http://schemas.openxmlformats.org/officeDocument/2006/relationships/image" Target="../media/image11.jpe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20" Type="http://schemas.openxmlformats.org/officeDocument/2006/relationships/image" Target="../media/image33.jpeg"/><Relationship Id="rId21" Type="http://schemas.openxmlformats.org/officeDocument/2006/relationships/image" Target="../media/image34.png"/><Relationship Id="rId22" Type="http://schemas.openxmlformats.org/officeDocument/2006/relationships/image" Target="../media/image35.jpeg"/><Relationship Id="rId23" Type="http://schemas.openxmlformats.org/officeDocument/2006/relationships/image" Target="../media/image36.gif"/><Relationship Id="rId24" Type="http://schemas.openxmlformats.org/officeDocument/2006/relationships/image" Target="../media/image37.png"/><Relationship Id="rId25" Type="http://schemas.openxmlformats.org/officeDocument/2006/relationships/image" Target="../media/image38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image" Target="../media/image25.jpe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5" Type="http://schemas.openxmlformats.org/officeDocument/2006/relationships/image" Target="../media/image28.png"/><Relationship Id="rId16" Type="http://schemas.openxmlformats.org/officeDocument/2006/relationships/image" Target="../media/image29.jpg"/><Relationship Id="rId17" Type="http://schemas.openxmlformats.org/officeDocument/2006/relationships/image" Target="../media/image30.jpg"/><Relationship Id="rId18" Type="http://schemas.openxmlformats.org/officeDocument/2006/relationships/image" Target="../media/image31.jpeg"/><Relationship Id="rId19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Relationship Id="rId3" Type="http://schemas.openxmlformats.org/officeDocument/2006/relationships/image" Target="../media/image16.gif"/><Relationship Id="rId4" Type="http://schemas.openxmlformats.org/officeDocument/2006/relationships/image" Target="../media/image17.jp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gif"/><Relationship Id="rId8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Cyber Security in Local Government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1" y="0"/>
            <a:ext cx="1685296" cy="168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34624"/>
      </p:ext>
    </p:extLst>
  </p:cSld>
  <p:clrMapOvr>
    <a:masterClrMapping/>
  </p:clrMapOvr>
  <p:transition xmlns:p14="http://schemas.microsoft.com/office/powerpoint/2010/main" spd="slow" advClick="0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C7896-8E11-4384-BFC5-C0974CDBC83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Thank You &amp; Questions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521" y="201354"/>
            <a:ext cx="15240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iStock_000003915234Medium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576" y="1380000"/>
            <a:ext cx="7200800" cy="481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51191"/>
      </p:ext>
    </p:extLst>
  </p:cSld>
  <p:clrMapOvr>
    <a:masterClrMapping/>
  </p:clrMapOvr>
  <p:transition xmlns:p14="http://schemas.microsoft.com/office/powerpoint/2010/main" spd="slow" advClick="0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Freeform 65"/>
          <p:cNvSpPr>
            <a:spLocks noChangeAspect="1"/>
          </p:cNvSpPr>
          <p:nvPr/>
        </p:nvSpPr>
        <p:spPr bwMode="auto">
          <a:xfrm>
            <a:off x="279400" y="2070487"/>
            <a:ext cx="8592344" cy="4297680"/>
          </a:xfrm>
          <a:custGeom>
            <a:avLst/>
            <a:gdLst/>
            <a:ahLst/>
            <a:cxnLst>
              <a:cxn ang="0">
                <a:pos x="604" y="0"/>
              </a:cxn>
              <a:cxn ang="0">
                <a:pos x="0" y="603"/>
              </a:cxn>
              <a:cxn ang="0">
                <a:pos x="1207" y="603"/>
              </a:cxn>
              <a:cxn ang="0">
                <a:pos x="604" y="0"/>
              </a:cxn>
            </a:cxnLst>
            <a:rect l="0" t="0" r="r" b="b"/>
            <a:pathLst>
              <a:path w="1207" h="603">
                <a:moveTo>
                  <a:pt x="604" y="0"/>
                </a:moveTo>
                <a:cubicBezTo>
                  <a:pt x="271" y="0"/>
                  <a:pt x="0" y="270"/>
                  <a:pt x="0" y="603"/>
                </a:cubicBezTo>
                <a:cubicBezTo>
                  <a:pt x="1207" y="603"/>
                  <a:pt x="1207" y="603"/>
                  <a:pt x="1207" y="603"/>
                </a:cubicBezTo>
                <a:cubicBezTo>
                  <a:pt x="1207" y="270"/>
                  <a:pt x="937" y="0"/>
                  <a:pt x="604" y="0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dash"/>
            <a:miter lim="800000"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of the Industry’s Most Widely Recognized</a:t>
            </a:r>
            <a:br>
              <a:rPr lang="en-US" dirty="0" smtClean="0"/>
            </a:br>
            <a:r>
              <a:rPr lang="en-US" dirty="0" smtClean="0"/>
              <a:t>and Highly Accredited Partners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94C26-2A70-4961-AAB1-3557AEA8AC5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58" name="Freeform 34"/>
          <p:cNvSpPr>
            <a:spLocks/>
          </p:cNvSpPr>
          <p:nvPr/>
        </p:nvSpPr>
        <p:spPr bwMode="auto">
          <a:xfrm>
            <a:off x="2387600" y="2133600"/>
            <a:ext cx="2190750" cy="1033463"/>
          </a:xfrm>
          <a:custGeom>
            <a:avLst/>
            <a:gdLst/>
            <a:ahLst/>
            <a:cxnLst>
              <a:cxn ang="0">
                <a:pos x="691" y="158"/>
              </a:cxn>
              <a:cxn ang="0">
                <a:pos x="693" y="158"/>
              </a:cxn>
              <a:cxn ang="0">
                <a:pos x="693" y="0"/>
              </a:cxn>
              <a:cxn ang="0">
                <a:pos x="0" y="192"/>
              </a:cxn>
              <a:cxn ang="0">
                <a:pos x="80" y="327"/>
              </a:cxn>
              <a:cxn ang="0">
                <a:pos x="691" y="158"/>
              </a:cxn>
            </a:cxnLst>
            <a:rect l="0" t="0" r="r" b="b"/>
            <a:pathLst>
              <a:path w="693" h="327">
                <a:moveTo>
                  <a:pt x="691" y="158"/>
                </a:moveTo>
                <a:cubicBezTo>
                  <a:pt x="691" y="158"/>
                  <a:pt x="692" y="158"/>
                  <a:pt x="693" y="158"/>
                </a:cubicBezTo>
                <a:cubicBezTo>
                  <a:pt x="693" y="0"/>
                  <a:pt x="693" y="0"/>
                  <a:pt x="693" y="0"/>
                </a:cubicBezTo>
                <a:cubicBezTo>
                  <a:pt x="445" y="0"/>
                  <a:pt x="212" y="65"/>
                  <a:pt x="0" y="192"/>
                </a:cubicBezTo>
                <a:cubicBezTo>
                  <a:pt x="80" y="327"/>
                  <a:pt x="80" y="327"/>
                  <a:pt x="80" y="327"/>
                </a:cubicBezTo>
                <a:cubicBezTo>
                  <a:pt x="259" y="220"/>
                  <a:pt x="467" y="158"/>
                  <a:pt x="691" y="15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600000" scaled="0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400"/>
              </a:lnSpc>
            </a:pPr>
            <a:endParaRPr lang="en-US" dirty="0"/>
          </a:p>
        </p:txBody>
      </p:sp>
      <p:sp>
        <p:nvSpPr>
          <p:cNvPr id="1059" name="Freeform 35"/>
          <p:cNvSpPr>
            <a:spLocks/>
          </p:cNvSpPr>
          <p:nvPr/>
        </p:nvSpPr>
        <p:spPr bwMode="auto">
          <a:xfrm>
            <a:off x="857250" y="2740025"/>
            <a:ext cx="1782763" cy="1824038"/>
          </a:xfrm>
          <a:custGeom>
            <a:avLst/>
            <a:gdLst/>
            <a:ahLst/>
            <a:cxnLst>
              <a:cxn ang="0">
                <a:pos x="564" y="135"/>
              </a:cxn>
              <a:cxn ang="0">
                <a:pos x="484" y="0"/>
              </a:cxn>
              <a:cxn ang="0">
                <a:pos x="0" y="501"/>
              </a:cxn>
              <a:cxn ang="0">
                <a:pos x="136" y="577"/>
              </a:cxn>
              <a:cxn ang="0">
                <a:pos x="564" y="135"/>
              </a:cxn>
            </a:cxnLst>
            <a:rect l="0" t="0" r="r" b="b"/>
            <a:pathLst>
              <a:path w="564" h="577">
                <a:moveTo>
                  <a:pt x="564" y="135"/>
                </a:moveTo>
                <a:cubicBezTo>
                  <a:pt x="484" y="0"/>
                  <a:pt x="484" y="0"/>
                  <a:pt x="484" y="0"/>
                </a:cubicBezTo>
                <a:cubicBezTo>
                  <a:pt x="271" y="128"/>
                  <a:pt x="120" y="285"/>
                  <a:pt x="0" y="501"/>
                </a:cubicBezTo>
                <a:cubicBezTo>
                  <a:pt x="136" y="577"/>
                  <a:pt x="136" y="577"/>
                  <a:pt x="136" y="577"/>
                </a:cubicBezTo>
                <a:cubicBezTo>
                  <a:pt x="238" y="395"/>
                  <a:pt x="386" y="242"/>
                  <a:pt x="564" y="13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000000" scaled="0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60" name="Freeform 36"/>
          <p:cNvSpPr>
            <a:spLocks/>
          </p:cNvSpPr>
          <p:nvPr/>
        </p:nvSpPr>
        <p:spPr bwMode="auto">
          <a:xfrm>
            <a:off x="320675" y="4324350"/>
            <a:ext cx="966788" cy="2066925"/>
          </a:xfrm>
          <a:custGeom>
            <a:avLst/>
            <a:gdLst/>
            <a:ahLst/>
            <a:cxnLst>
              <a:cxn ang="0">
                <a:pos x="157" y="653"/>
              </a:cxn>
              <a:cxn ang="0">
                <a:pos x="306" y="76"/>
              </a:cxn>
              <a:cxn ang="0">
                <a:pos x="170" y="0"/>
              </a:cxn>
              <a:cxn ang="0">
                <a:pos x="1" y="654"/>
              </a:cxn>
              <a:cxn ang="0">
                <a:pos x="157" y="654"/>
              </a:cxn>
              <a:cxn ang="0">
                <a:pos x="157" y="653"/>
              </a:cxn>
            </a:cxnLst>
            <a:rect l="0" t="0" r="r" b="b"/>
            <a:pathLst>
              <a:path w="306" h="654">
                <a:moveTo>
                  <a:pt x="157" y="653"/>
                </a:moveTo>
                <a:cubicBezTo>
                  <a:pt x="157" y="444"/>
                  <a:pt x="211" y="247"/>
                  <a:pt x="306" y="76"/>
                </a:cubicBezTo>
                <a:cubicBezTo>
                  <a:pt x="170" y="0"/>
                  <a:pt x="170" y="0"/>
                  <a:pt x="170" y="0"/>
                </a:cubicBezTo>
                <a:cubicBezTo>
                  <a:pt x="53" y="210"/>
                  <a:pt x="0" y="416"/>
                  <a:pt x="1" y="654"/>
                </a:cubicBezTo>
                <a:cubicBezTo>
                  <a:pt x="157" y="654"/>
                  <a:pt x="157" y="654"/>
                  <a:pt x="157" y="654"/>
                </a:cubicBezTo>
                <a:lnTo>
                  <a:pt x="157" y="65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5000000" scaled="0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61" name="Freeform 37"/>
          <p:cNvSpPr>
            <a:spLocks/>
          </p:cNvSpPr>
          <p:nvPr/>
        </p:nvSpPr>
        <p:spPr bwMode="auto">
          <a:xfrm>
            <a:off x="7824788" y="4260850"/>
            <a:ext cx="1008063" cy="2127250"/>
          </a:xfrm>
          <a:custGeom>
            <a:avLst/>
            <a:gdLst/>
            <a:ahLst/>
            <a:cxnLst>
              <a:cxn ang="0">
                <a:pos x="159" y="673"/>
              </a:cxn>
              <a:cxn ang="0">
                <a:pos x="159" y="673"/>
              </a:cxn>
              <a:cxn ang="0">
                <a:pos x="319" y="673"/>
              </a:cxn>
              <a:cxn ang="0">
                <a:pos x="139" y="0"/>
              </a:cxn>
              <a:cxn ang="0">
                <a:pos x="0" y="80"/>
              </a:cxn>
              <a:cxn ang="0">
                <a:pos x="159" y="673"/>
              </a:cxn>
            </a:cxnLst>
            <a:rect l="0" t="0" r="r" b="b"/>
            <a:pathLst>
              <a:path w="319" h="673">
                <a:moveTo>
                  <a:pt x="159" y="673"/>
                </a:moveTo>
                <a:cubicBezTo>
                  <a:pt x="159" y="673"/>
                  <a:pt x="159" y="673"/>
                  <a:pt x="159" y="673"/>
                </a:cubicBezTo>
                <a:cubicBezTo>
                  <a:pt x="319" y="673"/>
                  <a:pt x="319" y="673"/>
                  <a:pt x="319" y="673"/>
                </a:cubicBezTo>
                <a:cubicBezTo>
                  <a:pt x="319" y="426"/>
                  <a:pt x="263" y="214"/>
                  <a:pt x="139" y="0"/>
                </a:cubicBezTo>
                <a:cubicBezTo>
                  <a:pt x="0" y="80"/>
                  <a:pt x="0" y="80"/>
                  <a:pt x="0" y="80"/>
                </a:cubicBezTo>
                <a:cubicBezTo>
                  <a:pt x="101" y="255"/>
                  <a:pt x="159" y="457"/>
                  <a:pt x="159" y="67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62" name="Freeform 38"/>
          <p:cNvSpPr>
            <a:spLocks/>
          </p:cNvSpPr>
          <p:nvPr/>
        </p:nvSpPr>
        <p:spPr bwMode="auto">
          <a:xfrm>
            <a:off x="6453188" y="2701925"/>
            <a:ext cx="1811338" cy="1811338"/>
          </a:xfrm>
          <a:custGeom>
            <a:avLst/>
            <a:gdLst/>
            <a:ahLst/>
            <a:cxnLst>
              <a:cxn ang="0">
                <a:pos x="434" y="573"/>
              </a:cxn>
              <a:cxn ang="0">
                <a:pos x="573" y="493"/>
              </a:cxn>
              <a:cxn ang="0">
                <a:pos x="80" y="0"/>
              </a:cxn>
              <a:cxn ang="0">
                <a:pos x="0" y="138"/>
              </a:cxn>
              <a:cxn ang="0">
                <a:pos x="434" y="573"/>
              </a:cxn>
            </a:cxnLst>
            <a:rect l="0" t="0" r="r" b="b"/>
            <a:pathLst>
              <a:path w="573" h="573">
                <a:moveTo>
                  <a:pt x="434" y="573"/>
                </a:moveTo>
                <a:cubicBezTo>
                  <a:pt x="573" y="493"/>
                  <a:pt x="573" y="493"/>
                  <a:pt x="573" y="493"/>
                </a:cubicBezTo>
                <a:cubicBezTo>
                  <a:pt x="449" y="279"/>
                  <a:pt x="295" y="124"/>
                  <a:pt x="80" y="0"/>
                </a:cubicBezTo>
                <a:cubicBezTo>
                  <a:pt x="0" y="138"/>
                  <a:pt x="0" y="138"/>
                  <a:pt x="0" y="138"/>
                </a:cubicBezTo>
                <a:cubicBezTo>
                  <a:pt x="180" y="243"/>
                  <a:pt x="330" y="393"/>
                  <a:pt x="434" y="57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63" name="Freeform 39"/>
          <p:cNvSpPr>
            <a:spLocks/>
          </p:cNvSpPr>
          <p:nvPr/>
        </p:nvSpPr>
        <p:spPr bwMode="auto">
          <a:xfrm>
            <a:off x="4578350" y="2133600"/>
            <a:ext cx="2127250" cy="1004888"/>
          </a:xfrm>
          <a:custGeom>
            <a:avLst/>
            <a:gdLst/>
            <a:ahLst/>
            <a:cxnLst>
              <a:cxn ang="0">
                <a:pos x="593" y="318"/>
              </a:cxn>
              <a:cxn ang="0">
                <a:pos x="673" y="180"/>
              </a:cxn>
              <a:cxn ang="0">
                <a:pos x="0" y="0"/>
              </a:cxn>
              <a:cxn ang="0">
                <a:pos x="0" y="158"/>
              </a:cxn>
              <a:cxn ang="0">
                <a:pos x="593" y="318"/>
              </a:cxn>
            </a:cxnLst>
            <a:rect l="0" t="0" r="r" b="b"/>
            <a:pathLst>
              <a:path w="673" h="318">
                <a:moveTo>
                  <a:pt x="593" y="318"/>
                </a:moveTo>
                <a:cubicBezTo>
                  <a:pt x="673" y="180"/>
                  <a:pt x="673" y="180"/>
                  <a:pt x="673" y="180"/>
                </a:cubicBezTo>
                <a:cubicBezTo>
                  <a:pt x="459" y="56"/>
                  <a:pt x="248" y="0"/>
                  <a:pt x="0" y="0"/>
                </a:cubicBezTo>
                <a:cubicBezTo>
                  <a:pt x="0" y="158"/>
                  <a:pt x="0" y="158"/>
                  <a:pt x="0" y="158"/>
                </a:cubicBezTo>
                <a:cubicBezTo>
                  <a:pt x="216" y="159"/>
                  <a:pt x="419" y="217"/>
                  <a:pt x="593" y="31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64" name="Freeform 40"/>
          <p:cNvSpPr>
            <a:spLocks/>
          </p:cNvSpPr>
          <p:nvPr/>
        </p:nvSpPr>
        <p:spPr bwMode="auto">
          <a:xfrm>
            <a:off x="2640013" y="2633663"/>
            <a:ext cx="1938338" cy="2398713"/>
          </a:xfrm>
          <a:custGeom>
            <a:avLst/>
            <a:gdLst/>
            <a:ahLst/>
            <a:cxnLst>
              <a:cxn ang="0">
                <a:pos x="611" y="689"/>
              </a:cxn>
              <a:cxn ang="0">
                <a:pos x="613" y="689"/>
              </a:cxn>
              <a:cxn ang="0">
                <a:pos x="613" y="0"/>
              </a:cxn>
              <a:cxn ang="0">
                <a:pos x="611" y="0"/>
              </a:cxn>
              <a:cxn ang="0">
                <a:pos x="0" y="169"/>
              </a:cxn>
              <a:cxn ang="0">
                <a:pos x="355" y="759"/>
              </a:cxn>
              <a:cxn ang="0">
                <a:pos x="611" y="689"/>
              </a:cxn>
            </a:cxnLst>
            <a:rect l="0" t="0" r="r" b="b"/>
            <a:pathLst>
              <a:path w="613" h="759">
                <a:moveTo>
                  <a:pt x="611" y="689"/>
                </a:moveTo>
                <a:cubicBezTo>
                  <a:pt x="611" y="689"/>
                  <a:pt x="612" y="689"/>
                  <a:pt x="613" y="689"/>
                </a:cubicBezTo>
                <a:cubicBezTo>
                  <a:pt x="613" y="0"/>
                  <a:pt x="613" y="0"/>
                  <a:pt x="613" y="0"/>
                </a:cubicBezTo>
                <a:cubicBezTo>
                  <a:pt x="612" y="0"/>
                  <a:pt x="611" y="0"/>
                  <a:pt x="611" y="0"/>
                </a:cubicBezTo>
                <a:cubicBezTo>
                  <a:pt x="387" y="0"/>
                  <a:pt x="179" y="62"/>
                  <a:pt x="0" y="169"/>
                </a:cubicBezTo>
                <a:cubicBezTo>
                  <a:pt x="355" y="759"/>
                  <a:pt x="355" y="759"/>
                  <a:pt x="355" y="759"/>
                </a:cubicBezTo>
                <a:cubicBezTo>
                  <a:pt x="430" y="715"/>
                  <a:pt x="517" y="689"/>
                  <a:pt x="611" y="689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65" name="Freeform 41"/>
          <p:cNvSpPr>
            <a:spLocks/>
          </p:cNvSpPr>
          <p:nvPr/>
        </p:nvSpPr>
        <p:spPr bwMode="auto">
          <a:xfrm>
            <a:off x="1287463" y="3167063"/>
            <a:ext cx="2474913" cy="2449513"/>
          </a:xfrm>
          <a:custGeom>
            <a:avLst/>
            <a:gdLst/>
            <a:ahLst/>
            <a:cxnLst>
              <a:cxn ang="0">
                <a:pos x="783" y="590"/>
              </a:cxn>
              <a:cxn ang="0">
                <a:pos x="428" y="0"/>
              </a:cxn>
              <a:cxn ang="0">
                <a:pos x="0" y="442"/>
              </a:cxn>
              <a:cxn ang="0">
                <a:pos x="600" y="775"/>
              </a:cxn>
              <a:cxn ang="0">
                <a:pos x="783" y="590"/>
              </a:cxn>
            </a:cxnLst>
            <a:rect l="0" t="0" r="r" b="b"/>
            <a:pathLst>
              <a:path w="783" h="775">
                <a:moveTo>
                  <a:pt x="783" y="590"/>
                </a:moveTo>
                <a:cubicBezTo>
                  <a:pt x="428" y="0"/>
                  <a:pt x="428" y="0"/>
                  <a:pt x="428" y="0"/>
                </a:cubicBezTo>
                <a:cubicBezTo>
                  <a:pt x="250" y="107"/>
                  <a:pt x="102" y="260"/>
                  <a:pt x="0" y="442"/>
                </a:cubicBezTo>
                <a:cubicBezTo>
                  <a:pt x="600" y="775"/>
                  <a:pt x="600" y="775"/>
                  <a:pt x="600" y="775"/>
                </a:cubicBezTo>
                <a:cubicBezTo>
                  <a:pt x="644" y="698"/>
                  <a:pt x="707" y="635"/>
                  <a:pt x="783" y="590"/>
                </a:cubicBezTo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66" name="Freeform 42"/>
          <p:cNvSpPr>
            <a:spLocks/>
          </p:cNvSpPr>
          <p:nvPr/>
        </p:nvSpPr>
        <p:spPr bwMode="auto">
          <a:xfrm>
            <a:off x="817563" y="4564063"/>
            <a:ext cx="2366963" cy="1827213"/>
          </a:xfrm>
          <a:custGeom>
            <a:avLst/>
            <a:gdLst/>
            <a:ahLst/>
            <a:cxnLst>
              <a:cxn ang="0">
                <a:pos x="749" y="333"/>
              </a:cxn>
              <a:cxn ang="0">
                <a:pos x="149" y="0"/>
              </a:cxn>
              <a:cxn ang="0">
                <a:pos x="0" y="577"/>
              </a:cxn>
              <a:cxn ang="0">
                <a:pos x="0" y="578"/>
              </a:cxn>
              <a:cxn ang="0">
                <a:pos x="684" y="578"/>
              </a:cxn>
              <a:cxn ang="0">
                <a:pos x="749" y="333"/>
              </a:cxn>
            </a:cxnLst>
            <a:rect l="0" t="0" r="r" b="b"/>
            <a:pathLst>
              <a:path w="749" h="578">
                <a:moveTo>
                  <a:pt x="749" y="333"/>
                </a:moveTo>
                <a:cubicBezTo>
                  <a:pt x="149" y="0"/>
                  <a:pt x="149" y="0"/>
                  <a:pt x="149" y="0"/>
                </a:cubicBezTo>
                <a:cubicBezTo>
                  <a:pt x="54" y="171"/>
                  <a:pt x="0" y="368"/>
                  <a:pt x="0" y="577"/>
                </a:cubicBezTo>
                <a:cubicBezTo>
                  <a:pt x="0" y="578"/>
                  <a:pt x="0" y="578"/>
                  <a:pt x="0" y="578"/>
                </a:cubicBezTo>
                <a:cubicBezTo>
                  <a:pt x="684" y="578"/>
                  <a:pt x="684" y="578"/>
                  <a:pt x="684" y="578"/>
                </a:cubicBezTo>
                <a:cubicBezTo>
                  <a:pt x="684" y="489"/>
                  <a:pt x="708" y="405"/>
                  <a:pt x="749" y="333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67" name="Freeform 43"/>
          <p:cNvSpPr>
            <a:spLocks/>
          </p:cNvSpPr>
          <p:nvPr/>
        </p:nvSpPr>
        <p:spPr bwMode="auto">
          <a:xfrm>
            <a:off x="5943600" y="4513263"/>
            <a:ext cx="2382838" cy="1874838"/>
          </a:xfrm>
          <a:custGeom>
            <a:avLst/>
            <a:gdLst/>
            <a:ahLst/>
            <a:cxnLst>
              <a:cxn ang="0">
                <a:pos x="595" y="0"/>
              </a:cxn>
              <a:cxn ang="0">
                <a:pos x="0" y="344"/>
              </a:cxn>
              <a:cxn ang="0">
                <a:pos x="69" y="593"/>
              </a:cxn>
              <a:cxn ang="0">
                <a:pos x="754" y="593"/>
              </a:cxn>
              <a:cxn ang="0">
                <a:pos x="754" y="593"/>
              </a:cxn>
              <a:cxn ang="0">
                <a:pos x="595" y="0"/>
              </a:cxn>
            </a:cxnLst>
            <a:rect l="0" t="0" r="r" b="b"/>
            <a:pathLst>
              <a:path w="754" h="593">
                <a:moveTo>
                  <a:pt x="595" y="0"/>
                </a:moveTo>
                <a:cubicBezTo>
                  <a:pt x="0" y="344"/>
                  <a:pt x="0" y="344"/>
                  <a:pt x="0" y="344"/>
                </a:cubicBezTo>
                <a:cubicBezTo>
                  <a:pt x="44" y="417"/>
                  <a:pt x="69" y="502"/>
                  <a:pt x="69" y="593"/>
                </a:cubicBezTo>
                <a:cubicBezTo>
                  <a:pt x="754" y="593"/>
                  <a:pt x="754" y="593"/>
                  <a:pt x="754" y="593"/>
                </a:cubicBezTo>
                <a:cubicBezTo>
                  <a:pt x="754" y="593"/>
                  <a:pt x="754" y="593"/>
                  <a:pt x="754" y="593"/>
                </a:cubicBezTo>
                <a:cubicBezTo>
                  <a:pt x="754" y="377"/>
                  <a:pt x="696" y="175"/>
                  <a:pt x="595" y="0"/>
                </a:cubicBezTo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68" name="Freeform 44"/>
          <p:cNvSpPr>
            <a:spLocks/>
          </p:cNvSpPr>
          <p:nvPr/>
        </p:nvSpPr>
        <p:spPr bwMode="auto">
          <a:xfrm>
            <a:off x="5365750" y="3138488"/>
            <a:ext cx="2459038" cy="2462213"/>
          </a:xfrm>
          <a:custGeom>
            <a:avLst/>
            <a:gdLst/>
            <a:ahLst/>
            <a:cxnLst>
              <a:cxn ang="0">
                <a:pos x="183" y="779"/>
              </a:cxn>
              <a:cxn ang="0">
                <a:pos x="778" y="435"/>
              </a:cxn>
              <a:cxn ang="0">
                <a:pos x="344" y="0"/>
              </a:cxn>
              <a:cxn ang="0">
                <a:pos x="0" y="597"/>
              </a:cxn>
              <a:cxn ang="0">
                <a:pos x="183" y="779"/>
              </a:cxn>
            </a:cxnLst>
            <a:rect l="0" t="0" r="r" b="b"/>
            <a:pathLst>
              <a:path w="778" h="779">
                <a:moveTo>
                  <a:pt x="183" y="779"/>
                </a:moveTo>
                <a:cubicBezTo>
                  <a:pt x="778" y="435"/>
                  <a:pt x="778" y="435"/>
                  <a:pt x="778" y="435"/>
                </a:cubicBezTo>
                <a:cubicBezTo>
                  <a:pt x="674" y="255"/>
                  <a:pt x="524" y="105"/>
                  <a:pt x="344" y="0"/>
                </a:cubicBezTo>
                <a:cubicBezTo>
                  <a:pt x="0" y="597"/>
                  <a:pt x="0" y="597"/>
                  <a:pt x="0" y="597"/>
                </a:cubicBezTo>
                <a:cubicBezTo>
                  <a:pt x="76" y="640"/>
                  <a:pt x="139" y="703"/>
                  <a:pt x="183" y="779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69" name="Freeform 45"/>
          <p:cNvSpPr>
            <a:spLocks/>
          </p:cNvSpPr>
          <p:nvPr/>
        </p:nvSpPr>
        <p:spPr bwMode="auto">
          <a:xfrm>
            <a:off x="4578350" y="2633663"/>
            <a:ext cx="1874838" cy="2392363"/>
          </a:xfrm>
          <a:custGeom>
            <a:avLst/>
            <a:gdLst/>
            <a:ahLst/>
            <a:cxnLst>
              <a:cxn ang="0">
                <a:pos x="249" y="757"/>
              </a:cxn>
              <a:cxn ang="0">
                <a:pos x="593" y="160"/>
              </a:cxn>
              <a:cxn ang="0">
                <a:pos x="0" y="0"/>
              </a:cxn>
              <a:cxn ang="0">
                <a:pos x="0" y="689"/>
              </a:cxn>
              <a:cxn ang="0">
                <a:pos x="249" y="757"/>
              </a:cxn>
            </a:cxnLst>
            <a:rect l="0" t="0" r="r" b="b"/>
            <a:pathLst>
              <a:path w="593" h="757">
                <a:moveTo>
                  <a:pt x="249" y="757"/>
                </a:moveTo>
                <a:cubicBezTo>
                  <a:pt x="593" y="160"/>
                  <a:pt x="593" y="160"/>
                  <a:pt x="593" y="160"/>
                </a:cubicBezTo>
                <a:cubicBezTo>
                  <a:pt x="419" y="59"/>
                  <a:pt x="216" y="1"/>
                  <a:pt x="0" y="0"/>
                </a:cubicBezTo>
                <a:cubicBezTo>
                  <a:pt x="0" y="689"/>
                  <a:pt x="0" y="689"/>
                  <a:pt x="0" y="689"/>
                </a:cubicBezTo>
                <a:cubicBezTo>
                  <a:pt x="91" y="690"/>
                  <a:pt x="176" y="714"/>
                  <a:pt x="249" y="757"/>
                </a:cubicBezTo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0" name="Freeform 46"/>
          <p:cNvSpPr>
            <a:spLocks/>
          </p:cNvSpPr>
          <p:nvPr/>
        </p:nvSpPr>
        <p:spPr bwMode="auto">
          <a:xfrm>
            <a:off x="4438650" y="6388100"/>
            <a:ext cx="1724025" cy="3175"/>
          </a:xfrm>
          <a:custGeom>
            <a:avLst/>
            <a:gdLst/>
            <a:ahLst/>
            <a:cxnLst>
              <a:cxn ang="0">
                <a:pos x="1086" y="0"/>
              </a:cxn>
              <a:cxn ang="0">
                <a:pos x="88" y="0"/>
              </a:cxn>
              <a:cxn ang="0">
                <a:pos x="0" y="2"/>
              </a:cxn>
              <a:cxn ang="0">
                <a:pos x="1086" y="2"/>
              </a:cxn>
              <a:cxn ang="0">
                <a:pos x="1086" y="0"/>
              </a:cxn>
              <a:cxn ang="0">
                <a:pos x="1086" y="0"/>
              </a:cxn>
            </a:cxnLst>
            <a:rect l="0" t="0" r="r" b="b"/>
            <a:pathLst>
              <a:path w="1086" h="2">
                <a:moveTo>
                  <a:pt x="1086" y="0"/>
                </a:moveTo>
                <a:lnTo>
                  <a:pt x="88" y="0"/>
                </a:lnTo>
                <a:lnTo>
                  <a:pt x="0" y="2"/>
                </a:lnTo>
                <a:lnTo>
                  <a:pt x="1086" y="2"/>
                </a:lnTo>
                <a:lnTo>
                  <a:pt x="1086" y="0"/>
                </a:lnTo>
                <a:lnTo>
                  <a:pt x="1086" y="0"/>
                </a:lnTo>
                <a:close/>
              </a:path>
            </a:pathLst>
          </a:custGeom>
          <a:solidFill>
            <a:srgbClr val="A7DBF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1" name="Freeform 47"/>
          <p:cNvSpPr>
            <a:spLocks/>
          </p:cNvSpPr>
          <p:nvPr/>
        </p:nvSpPr>
        <p:spPr bwMode="auto">
          <a:xfrm>
            <a:off x="4438650" y="6388100"/>
            <a:ext cx="1724025" cy="3175"/>
          </a:xfrm>
          <a:custGeom>
            <a:avLst/>
            <a:gdLst/>
            <a:ahLst/>
            <a:cxnLst>
              <a:cxn ang="0">
                <a:pos x="1086" y="0"/>
              </a:cxn>
              <a:cxn ang="0">
                <a:pos x="88" y="0"/>
              </a:cxn>
              <a:cxn ang="0">
                <a:pos x="0" y="2"/>
              </a:cxn>
              <a:cxn ang="0">
                <a:pos x="1086" y="2"/>
              </a:cxn>
              <a:cxn ang="0">
                <a:pos x="1086" y="0"/>
              </a:cxn>
              <a:cxn ang="0">
                <a:pos x="1086" y="0"/>
              </a:cxn>
            </a:cxnLst>
            <a:rect l="0" t="0" r="r" b="b"/>
            <a:pathLst>
              <a:path w="1086" h="2">
                <a:moveTo>
                  <a:pt x="1086" y="0"/>
                </a:moveTo>
                <a:lnTo>
                  <a:pt x="88" y="0"/>
                </a:lnTo>
                <a:lnTo>
                  <a:pt x="0" y="2"/>
                </a:lnTo>
                <a:lnTo>
                  <a:pt x="1086" y="2"/>
                </a:lnTo>
                <a:lnTo>
                  <a:pt x="1086" y="0"/>
                </a:lnTo>
                <a:lnTo>
                  <a:pt x="1086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6" name="Picture 4" descr="Channel_Gold_87px_225_RGB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5899" y="3063339"/>
            <a:ext cx="935264" cy="93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9" descr="VMW_09Q3_LGO_PARTNER_PR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7403" y="3160028"/>
            <a:ext cx="938893" cy="62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7" name="Straight Connector 96"/>
          <p:cNvCxnSpPr/>
          <p:nvPr/>
        </p:nvCxnSpPr>
        <p:spPr bwMode="auto">
          <a:xfrm>
            <a:off x="847725" y="4321175"/>
            <a:ext cx="1905000" cy="105251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/>
          <p:cNvCxnSpPr/>
          <p:nvPr/>
        </p:nvCxnSpPr>
        <p:spPr bwMode="auto">
          <a:xfrm rot="16200000" flipH="1">
            <a:off x="1989140" y="3090865"/>
            <a:ext cx="1936747" cy="119062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 rot="5400000">
            <a:off x="3395661" y="3264695"/>
            <a:ext cx="2351884" cy="7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/>
          <p:nvPr/>
        </p:nvCxnSpPr>
        <p:spPr bwMode="auto">
          <a:xfrm rot="5400000">
            <a:off x="5195095" y="3113087"/>
            <a:ext cx="1926432" cy="109617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 rot="10800000" flipV="1">
            <a:off x="6324600" y="4248149"/>
            <a:ext cx="1968500" cy="112553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8" name="Rectangle 107"/>
          <p:cNvSpPr/>
          <p:nvPr/>
        </p:nvSpPr>
        <p:spPr>
          <a:xfrm rot="20584430">
            <a:off x="2408032" y="2619494"/>
            <a:ext cx="2373052" cy="561172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>
              <a:lnSpc>
                <a:spcPts val="1400"/>
              </a:lnSpc>
              <a:buClr>
                <a:schemeClr val="accent2"/>
              </a:buClr>
            </a:pP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Cisco Systems Gold DVAR</a:t>
            </a:r>
            <a:br>
              <a:rPr lang="en-US" sz="14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Partner/National Partner</a:t>
            </a:r>
          </a:p>
        </p:txBody>
      </p:sp>
      <p:sp>
        <p:nvSpPr>
          <p:cNvPr id="1089" name="Freeform 65"/>
          <p:cNvSpPr>
            <a:spLocks/>
          </p:cNvSpPr>
          <p:nvPr/>
        </p:nvSpPr>
        <p:spPr bwMode="auto">
          <a:xfrm>
            <a:off x="2540624" y="4356013"/>
            <a:ext cx="4062752" cy="2032089"/>
          </a:xfrm>
          <a:custGeom>
            <a:avLst/>
            <a:gdLst/>
            <a:ahLst/>
            <a:cxnLst>
              <a:cxn ang="0">
                <a:pos x="604" y="0"/>
              </a:cxn>
              <a:cxn ang="0">
                <a:pos x="0" y="603"/>
              </a:cxn>
              <a:cxn ang="0">
                <a:pos x="1207" y="603"/>
              </a:cxn>
              <a:cxn ang="0">
                <a:pos x="604" y="0"/>
              </a:cxn>
            </a:cxnLst>
            <a:rect l="0" t="0" r="r" b="b"/>
            <a:pathLst>
              <a:path w="1207" h="603">
                <a:moveTo>
                  <a:pt x="604" y="0"/>
                </a:moveTo>
                <a:cubicBezTo>
                  <a:pt x="271" y="0"/>
                  <a:pt x="0" y="270"/>
                  <a:pt x="0" y="603"/>
                </a:cubicBezTo>
                <a:cubicBezTo>
                  <a:pt x="1207" y="603"/>
                  <a:pt x="1207" y="603"/>
                  <a:pt x="1207" y="603"/>
                </a:cubicBezTo>
                <a:cubicBezTo>
                  <a:pt x="1207" y="270"/>
                  <a:pt x="937" y="0"/>
                  <a:pt x="60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  <a:tileRect/>
          </a:gradFill>
          <a:ln w="9525" cap="flat" cmpd="sng" algn="ctr">
            <a:noFill/>
            <a:prstDash val="dash"/>
            <a:miter lim="800000"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4749375"/>
            <a:ext cx="3200400" cy="124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" name="Rectangle 111"/>
          <p:cNvSpPr/>
          <p:nvPr/>
        </p:nvSpPr>
        <p:spPr>
          <a:xfrm rot="908004">
            <a:off x="4366453" y="2518468"/>
            <a:ext cx="2162754" cy="947127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>
              <a:lnSpc>
                <a:spcPts val="1600"/>
              </a:lnSpc>
              <a:buClr>
                <a:schemeClr val="accent2"/>
              </a:buClr>
            </a:pP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VMware</a:t>
            </a:r>
          </a:p>
        </p:txBody>
      </p:sp>
      <p:sp>
        <p:nvSpPr>
          <p:cNvPr id="113" name="Rectangle 112"/>
          <p:cNvSpPr/>
          <p:nvPr/>
        </p:nvSpPr>
        <p:spPr>
          <a:xfrm rot="2687280">
            <a:off x="5977279" y="3417721"/>
            <a:ext cx="2162754" cy="947127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>
              <a:lnSpc>
                <a:spcPts val="1600"/>
              </a:lnSpc>
              <a:buClr>
                <a:schemeClr val="accent2"/>
              </a:buClr>
            </a:pP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Citrix Platinum</a:t>
            </a:r>
          </a:p>
        </p:txBody>
      </p:sp>
      <p:sp>
        <p:nvSpPr>
          <p:cNvPr id="114" name="Rectangle 113"/>
          <p:cNvSpPr/>
          <p:nvPr/>
        </p:nvSpPr>
        <p:spPr>
          <a:xfrm rot="4463446">
            <a:off x="6900573" y="5040463"/>
            <a:ext cx="2162754" cy="947127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>
              <a:lnSpc>
                <a:spcPts val="1600"/>
              </a:lnSpc>
              <a:buClr>
                <a:schemeClr val="accent2"/>
              </a:buClr>
            </a:pP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McAfee Elite</a:t>
            </a:r>
          </a:p>
        </p:txBody>
      </p:sp>
      <p:sp>
        <p:nvSpPr>
          <p:cNvPr id="115" name="Rectangle 114"/>
          <p:cNvSpPr/>
          <p:nvPr/>
        </p:nvSpPr>
        <p:spPr>
          <a:xfrm rot="18758158">
            <a:off x="826806" y="3521260"/>
            <a:ext cx="2588808" cy="947127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>
              <a:lnSpc>
                <a:spcPts val="1400"/>
              </a:lnSpc>
              <a:buClr>
                <a:schemeClr val="accent2"/>
              </a:buClr>
            </a:pP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Microsoft Gold</a:t>
            </a:r>
            <a:br>
              <a:rPr lang="en-US" sz="14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Managed NSP Partner</a:t>
            </a:r>
          </a:p>
        </p:txBody>
      </p:sp>
      <p:sp>
        <p:nvSpPr>
          <p:cNvPr id="116" name="Rectangle 115"/>
          <p:cNvSpPr/>
          <p:nvPr/>
        </p:nvSpPr>
        <p:spPr>
          <a:xfrm rot="17017175">
            <a:off x="66143" y="5128436"/>
            <a:ext cx="2162754" cy="947127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>
              <a:lnSpc>
                <a:spcPts val="1600"/>
              </a:lnSpc>
              <a:buClr>
                <a:schemeClr val="accent2"/>
              </a:buClr>
            </a:pP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EMC Velocity Partner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70" y="5432509"/>
            <a:ext cx="750419" cy="7504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189" y="3403602"/>
            <a:ext cx="1716449" cy="171644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711" y="3974286"/>
            <a:ext cx="1430708" cy="7971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3501" y="5072556"/>
            <a:ext cx="1440329" cy="128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11233"/>
      </p:ext>
    </p:extLst>
  </p:cSld>
  <p:clrMapOvr>
    <a:masterClrMapping/>
  </p:clrMapOvr>
  <p:transition xmlns:p14="http://schemas.microsoft.com/office/powerpoint/2010/main" spd="slow" advClick="0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224214" y="1849351"/>
            <a:ext cx="8488279" cy="36764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Representative Clients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81" y="4957637"/>
            <a:ext cx="1846205" cy="35165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12" y="3046476"/>
            <a:ext cx="971550" cy="8072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815" y="3180673"/>
            <a:ext cx="1192439" cy="6510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588" y="4462904"/>
            <a:ext cx="823170" cy="82317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484" y="2068140"/>
            <a:ext cx="1028202" cy="74373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09" y="1961884"/>
            <a:ext cx="1287638" cy="109798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722" y="4706896"/>
            <a:ext cx="1014753" cy="70849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838" y="1981837"/>
            <a:ext cx="1010725" cy="104104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477" y="3209422"/>
            <a:ext cx="889402" cy="8894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554" y="4493133"/>
            <a:ext cx="856991" cy="85699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16" y="3237625"/>
            <a:ext cx="1411985" cy="31419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061" y="8809762"/>
            <a:ext cx="441479" cy="1344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24" y="3372910"/>
            <a:ext cx="681471" cy="68147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330" y="3442343"/>
            <a:ext cx="962622" cy="57372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668" y="3762241"/>
            <a:ext cx="1071563" cy="60007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301" y="2120396"/>
            <a:ext cx="1232350" cy="76405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12" y="4639512"/>
            <a:ext cx="784198" cy="78419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44" y="4001127"/>
            <a:ext cx="858512" cy="858512"/>
          </a:xfrm>
          <a:prstGeom prst="rect">
            <a:avLst/>
          </a:prstGeom>
        </p:spPr>
      </p:pic>
      <p:pic>
        <p:nvPicPr>
          <p:cNvPr id="6150" name="Picture 6" descr="https://cbsmiami.files.wordpress.com/2011/07/south-florida-water-management-district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046" y="4434002"/>
            <a:ext cx="1277069" cy="95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upload.wikimedia.org/wikipedia/en/thumb/6/65/New_York_City_Fire_Department_Emblem.svg/878px-New_York_City_Fire_Department_Emblem.svg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803" y="4407589"/>
            <a:ext cx="865519" cy="100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akex.org/sites/default/files/New_York_State_Parks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754" y="3930313"/>
            <a:ext cx="947570" cy="70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vcgcb.ca.gov/images/Counties/Orange_seal.gif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31" y="2092528"/>
            <a:ext cx="836518" cy="83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1737173" y="1497368"/>
            <a:ext cx="61541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70C0"/>
                </a:solidFill>
              </a:rPr>
              <a:t>FEDERAL, STATE &amp; LOCAL GOVERNMENT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837949" y="2090763"/>
            <a:ext cx="843537" cy="8435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815449" y="2067789"/>
            <a:ext cx="915826" cy="91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3034"/>
      </p:ext>
    </p:extLst>
  </p:cSld>
  <p:clrMapOvr>
    <a:masterClrMapping/>
  </p:clrMapOvr>
  <p:transition xmlns:p14="http://schemas.microsoft.com/office/powerpoint/2010/main" spd="slow" advClick="0" advTm="5000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C7896-8E11-4384-BFC5-C0974CDBC83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Interesting Facts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0674" y="1434088"/>
            <a:ext cx="8549005" cy="4467889"/>
          </a:xfrm>
        </p:spPr>
        <p:txBody>
          <a:bodyPr/>
          <a:lstStyle/>
          <a:p>
            <a:r>
              <a:rPr lang="en-US" dirty="0"/>
              <a:t>More than 94 million citizens’ records, under the care of government agencies, are estimated to have been lost or breached since </a:t>
            </a:r>
            <a:r>
              <a:rPr lang="en-US" dirty="0" smtClean="0"/>
              <a:t>2009.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/>
              <a:t>The average cost to the government of </a:t>
            </a:r>
            <a:r>
              <a:rPr lang="en-US" dirty="0" smtClean="0"/>
              <a:t>a single </a:t>
            </a:r>
            <a:r>
              <a:rPr lang="en-US" dirty="0"/>
              <a:t>data breach has been estimated at $5.5 million or $194 per individual record.</a:t>
            </a:r>
            <a:r>
              <a:rPr lang="en-US" baseline="30000" dirty="0"/>
              <a:t>2 </a:t>
            </a:r>
            <a:endParaRPr lang="en-US" baseline="30000" dirty="0" smtClean="0"/>
          </a:p>
          <a:p>
            <a:endParaRPr lang="en-US" baseline="30000" dirty="0"/>
          </a:p>
          <a:p>
            <a:r>
              <a:rPr lang="en-US" dirty="0"/>
              <a:t>Government organizations with a broad range of functions—revenue, benefits, healthcare, and security to name a few—have relied on Social Security numbers (SSNs) as a unique identifier in their systems for years. </a:t>
            </a:r>
          </a:p>
          <a:p>
            <a:endParaRPr lang="en-US" baseline="300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406880" y="5523387"/>
            <a:ext cx="4324027" cy="113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" tIns="18288" rIns="18288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</a:pPr>
            <a:r>
              <a:rPr lang="en-US" sz="1000" dirty="0"/>
              <a:t>1 Rapid 7 LLC, Data Breaches in the Government Sector (September 2012)</a:t>
            </a:r>
            <a:r>
              <a:rPr lang="en-US" sz="1000" dirty="0" smtClean="0"/>
              <a:t>.</a:t>
            </a:r>
          </a:p>
          <a:p>
            <a:pPr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</a:pPr>
            <a:r>
              <a:rPr lang="en-US" sz="1000" dirty="0" smtClean="0"/>
              <a:t>2 </a:t>
            </a:r>
            <a:r>
              <a:rPr lang="en-US" sz="1000" dirty="0" err="1"/>
              <a:t>Ponemom</a:t>
            </a:r>
            <a:r>
              <a:rPr lang="en-US" sz="1000" dirty="0"/>
              <a:t> Institute LLC, 2011 Cost of Data Breach Study: Global (March 2012). </a:t>
            </a:r>
            <a:endParaRPr lang="en-US" sz="1000" dirty="0"/>
          </a:p>
          <a:p>
            <a:pPr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</a:pPr>
            <a:endParaRPr lang="en-US" sz="100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SzTx/>
              <a:buFont typeface="Webdings" pitchFamily="18" charset="2"/>
              <a:buNone/>
              <a:tabLst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941378"/>
      </p:ext>
    </p:extLst>
  </p:cSld>
  <p:clrMapOvr>
    <a:masterClrMapping/>
  </p:clrMapOvr>
  <p:transition xmlns:p14="http://schemas.microsoft.com/office/powerpoint/2010/main" spd="slow" advClick="0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C7896-8E11-4384-BFC5-C0974CDBC83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Interesting Facts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0674" y="1434088"/>
            <a:ext cx="8549005" cy="5506635"/>
          </a:xfrm>
        </p:spPr>
        <p:txBody>
          <a:bodyPr/>
          <a:lstStyle/>
          <a:p>
            <a:r>
              <a:rPr lang="en-US" dirty="0"/>
              <a:t>In 2012, one state experienced two data breaches, each of which exposed personally identifiable information in a different way. </a:t>
            </a:r>
            <a:r>
              <a:rPr lang="en-US" dirty="0"/>
              <a:t>The first occurred from inside the organization when an employee transferred the information of more than 225,000 Medicaid beneficiaries to a personal email account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second breach was far more sophisticated and caused by an external </a:t>
            </a:r>
            <a:r>
              <a:rPr lang="en-US" dirty="0"/>
              <a:t>cyberattack. </a:t>
            </a:r>
            <a:r>
              <a:rPr lang="en-US" dirty="0"/>
              <a:t>This breach exposed information on 3.8 million taxpayers, including SSNs and bank account data, and resulted in a staggering $14 million cost to the state, the resignation of at least one high-ranking government official, and immeasurable damage </a:t>
            </a:r>
            <a:r>
              <a:rPr lang="en-US" dirty="0" smtClean="0"/>
              <a:t>to the </a:t>
            </a:r>
            <a:r>
              <a:rPr lang="en-US" dirty="0"/>
              <a:t>public trust. </a:t>
            </a:r>
          </a:p>
          <a:p>
            <a:endParaRPr lang="en-US" dirty="0"/>
          </a:p>
          <a:p>
            <a:endParaRPr lang="en-US" baseline="300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406880" y="5523387"/>
            <a:ext cx="74453" cy="64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" tIns="18288" rIns="18288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</a:pPr>
            <a:endParaRPr lang="en-US" sz="100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SzTx/>
              <a:buFont typeface="Webdings" pitchFamily="18" charset="2"/>
              <a:buNone/>
              <a:tabLst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991390"/>
      </p:ext>
    </p:extLst>
  </p:cSld>
  <p:clrMapOvr>
    <a:masterClrMapping/>
  </p:clrMapOvr>
  <p:transition xmlns:p14="http://schemas.microsoft.com/office/powerpoint/2010/main" spd="slow" advClick="0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C7896-8E11-4384-BFC5-C0974CDBC83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This Really Happen?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33004" y="1175179"/>
            <a:ext cx="8549005" cy="587866"/>
          </a:xfrm>
        </p:spPr>
        <p:txBody>
          <a:bodyPr/>
          <a:lstStyle/>
          <a:p>
            <a:r>
              <a:rPr lang="en-US" dirty="0" smtClean="0"/>
              <a:t>It’s surprisingly simple 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406880" y="5523387"/>
            <a:ext cx="74453" cy="64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" tIns="18288" rIns="18288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</a:pPr>
            <a:endParaRPr lang="en-US" sz="100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SzTx/>
              <a:buFont typeface="Webdings" pitchFamily="18" charset="2"/>
              <a:buNone/>
              <a:tabLst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71254" y="1770750"/>
            <a:ext cx="3082419" cy="186630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Attacker sends an email with a link to all Department of Revenue Employees.</a:t>
            </a:r>
            <a:endParaRPr lang="en-US" dirty="0"/>
          </a:p>
        </p:txBody>
      </p:sp>
      <p:sp>
        <p:nvSpPr>
          <p:cNvPr id="9" name="Bent-Up Arrow 8"/>
          <p:cNvSpPr/>
          <p:nvPr/>
        </p:nvSpPr>
        <p:spPr bwMode="auto">
          <a:xfrm rot="5400000">
            <a:off x="1857181" y="3657086"/>
            <a:ext cx="822960" cy="822960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Rounded Rectangle 10"/>
          <p:cNvSpPr/>
          <p:nvPr/>
        </p:nvSpPr>
        <p:spPr bwMode="auto">
          <a:xfrm>
            <a:off x="2692316" y="3969762"/>
            <a:ext cx="3312240" cy="171390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Some of those people click on the link and are asked to re-enter their password.</a:t>
            </a:r>
            <a:endParaRPr lang="en-US" dirty="0"/>
          </a:p>
        </p:txBody>
      </p:sp>
      <p:sp>
        <p:nvSpPr>
          <p:cNvPr id="12" name="Bent-Up Arrow 11"/>
          <p:cNvSpPr/>
          <p:nvPr/>
        </p:nvSpPr>
        <p:spPr bwMode="auto">
          <a:xfrm>
            <a:off x="6016728" y="3587564"/>
            <a:ext cx="822960" cy="822960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Rounded Rectangle 12"/>
          <p:cNvSpPr/>
          <p:nvPr/>
        </p:nvSpPr>
        <p:spPr bwMode="auto">
          <a:xfrm>
            <a:off x="4907213" y="1393176"/>
            <a:ext cx="3580052" cy="221134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About a month later, the hacker logs in with a valid </a:t>
            </a:r>
            <a:r>
              <a:rPr lang="en-US" dirty="0" err="1" smtClean="0"/>
              <a:t>userid</a:t>
            </a:r>
            <a:r>
              <a:rPr lang="en-US" dirty="0" smtClean="0"/>
              <a:t> and password, and copies a backup of one of the HR Databases.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12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2" animBg="1"/>
      <p:bldP spid="9" grpId="0" animBg="1"/>
      <p:bldP spid="11" grpId="0" animBg="1"/>
      <p:bldP spid="11" grpId="1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C7896-8E11-4384-BFC5-C0974CDBC83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0676" y="-172606"/>
            <a:ext cx="8502650" cy="989013"/>
          </a:xfrm>
        </p:spPr>
        <p:txBody>
          <a:bodyPr/>
          <a:lstStyle/>
          <a:p>
            <a:r>
              <a:rPr lang="en-US" sz="4000" dirty="0" smtClean="0"/>
              <a:t>Resistance is futile … You must comply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406880" y="5523387"/>
            <a:ext cx="74453" cy="64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" tIns="18288" rIns="18288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</a:pPr>
            <a:endParaRPr lang="en-US" sz="100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SzTx/>
              <a:buFont typeface="Webdings" pitchFamily="18" charset="2"/>
              <a:buNone/>
              <a:tabLst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20674" y="1156685"/>
            <a:ext cx="8549005" cy="4842351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Interestingly</a:t>
            </a:r>
            <a:r>
              <a:rPr lang="en-US" sz="2400" dirty="0"/>
              <a:t>, the state </a:t>
            </a:r>
            <a:r>
              <a:rPr lang="en-US" sz="2400" dirty="0" smtClean="0"/>
              <a:t>referred to on the </a:t>
            </a:r>
          </a:p>
          <a:p>
            <a:r>
              <a:rPr lang="en-US" sz="2400" dirty="0" smtClean="0"/>
              <a:t>previous slide </a:t>
            </a:r>
            <a:r>
              <a:rPr lang="en-US" sz="2400" dirty="0"/>
              <a:t>is </a:t>
            </a:r>
            <a:r>
              <a:rPr lang="en-US" sz="2400" dirty="0" smtClean="0"/>
              <a:t>compliant </a:t>
            </a:r>
            <a:r>
              <a:rPr lang="en-US" sz="2400" dirty="0"/>
              <a:t>with IRS rules </a:t>
            </a:r>
            <a:endParaRPr lang="en-US" sz="2400" dirty="0" smtClean="0"/>
          </a:p>
          <a:p>
            <a:r>
              <a:rPr lang="en-US" sz="2400" dirty="0"/>
              <a:t>f</a:t>
            </a:r>
            <a:r>
              <a:rPr lang="en-US" sz="2400" dirty="0" smtClean="0"/>
              <a:t>or collecting </a:t>
            </a:r>
            <a:r>
              <a:rPr lang="en-US" sz="2400" dirty="0"/>
              <a:t>and storing SSNs </a:t>
            </a:r>
            <a:r>
              <a:rPr lang="en-US" sz="2400" dirty="0" smtClean="0"/>
              <a:t>and </a:t>
            </a:r>
            <a:r>
              <a:rPr lang="en-US" sz="2400" dirty="0"/>
              <a:t>bank </a:t>
            </a:r>
            <a:endParaRPr lang="en-US" sz="2400" dirty="0" smtClean="0"/>
          </a:p>
          <a:p>
            <a:r>
              <a:rPr lang="en-US" sz="2400" dirty="0" smtClean="0"/>
              <a:t>account </a:t>
            </a:r>
            <a:r>
              <a:rPr lang="en-US" sz="2400" dirty="0"/>
              <a:t>data. 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But </a:t>
            </a:r>
            <a:r>
              <a:rPr lang="en-US" sz="2400" dirty="0"/>
              <a:t>the IRS does not require that SSN and bank account data be encrypted or masked. As a result, organizations need to </a:t>
            </a:r>
            <a:r>
              <a:rPr lang="en-US" sz="2400" dirty="0" smtClean="0"/>
              <a:t>consider tools that go beyond covering compliance. </a:t>
            </a:r>
            <a:endParaRPr lang="en-US" sz="240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396" y="1368918"/>
            <a:ext cx="2738249" cy="2231148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224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C7896-8E11-4384-BFC5-C0974CDBC83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0676" y="-172606"/>
            <a:ext cx="8502650" cy="989013"/>
          </a:xfrm>
        </p:spPr>
        <p:txBody>
          <a:bodyPr/>
          <a:lstStyle/>
          <a:p>
            <a:r>
              <a:rPr lang="en-US" sz="4000" dirty="0" smtClean="0"/>
              <a:t>Are you doing the basics ?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406880" y="5523387"/>
            <a:ext cx="74453" cy="64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" tIns="18288" rIns="18288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</a:pPr>
            <a:endParaRPr lang="en-US" sz="100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SzTx/>
              <a:buFont typeface="Webdings" pitchFamily="18" charset="2"/>
              <a:buNone/>
              <a:tabLst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9314" y="1193672"/>
            <a:ext cx="8549005" cy="4593565"/>
          </a:xfrm>
        </p:spPr>
        <p:txBody>
          <a:bodyPr/>
          <a:lstStyle/>
          <a:p>
            <a:r>
              <a:rPr lang="en-US" sz="2400" dirty="0"/>
              <a:t>	</a:t>
            </a:r>
            <a:r>
              <a:rPr lang="en-US" sz="2400" dirty="0" smtClean="0"/>
              <a:t>			Putting up walls to keep hackers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	out is great, but why not keep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	the really expensive items in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	the safe ?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Or, would you leave </a:t>
            </a:r>
            <a:r>
              <a:rPr lang="en-US" sz="2400" dirty="0"/>
              <a:t>your </a:t>
            </a:r>
            <a:r>
              <a:rPr lang="en-US" sz="2400" dirty="0" smtClean="0"/>
              <a:t>money</a:t>
            </a:r>
            <a:endParaRPr lang="en-US" dirty="0"/>
          </a:p>
          <a:p>
            <a:r>
              <a:rPr lang="en-US" sz="2400" dirty="0" smtClean="0"/>
              <a:t>sitting around for everyone who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tops by to help themselves to?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9" y="1368517"/>
            <a:ext cx="3552334" cy="26661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137" y="3566757"/>
            <a:ext cx="3563278" cy="266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3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C7896-8E11-4384-BFC5-C0974CDBC83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What can you do ?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521" y="201354"/>
            <a:ext cx="15240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579496" y="1343860"/>
            <a:ext cx="8249969" cy="453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8288" tIns="18288" rIns="18288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SzTx/>
              <a:buFont typeface="Webdings" pitchFamily="18" charset="2"/>
              <a:buNone/>
              <a:tabLst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Do a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compromise assessment.  They are simple and often</a:t>
            </a:r>
            <a:r>
              <a:rPr lang="en-US" kern="0" noProof="0" dirty="0" smtClean="0">
                <a:latin typeface="Calibri" pitchFamily="34" charset="0"/>
              </a:rPr>
              <a:t> </a:t>
            </a:r>
            <a:r>
              <a:rPr lang="en-US" kern="0" noProof="0" dirty="0" smtClean="0">
                <a:latin typeface="Calibri" pitchFamily="34" charset="0"/>
              </a:rPr>
              <a:t>are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SzTx/>
              <a:buFont typeface="Webdings" pitchFamily="18" charset="2"/>
              <a:buNone/>
              <a:tabLst/>
            </a:pPr>
            <a:r>
              <a:rPr lang="en-US" kern="0" dirty="0">
                <a:latin typeface="Calibri" pitchFamily="34" charset="0"/>
              </a:rPr>
              <a:t>d</a:t>
            </a: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one by security firms at little to no cost.  Companies such as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SzTx/>
              <a:buFont typeface="Webdings" pitchFamily="18" charset="2"/>
              <a:buNone/>
              <a:tabLst/>
            </a:pPr>
            <a:r>
              <a:rPr lang="en-US" kern="0" dirty="0" smtClean="0">
                <a:latin typeface="Calibri" pitchFamily="34" charset="0"/>
              </a:rPr>
              <a:t>Intel Security and </a:t>
            </a:r>
            <a:r>
              <a:rPr lang="en-US" kern="0" dirty="0" err="1" smtClean="0">
                <a:latin typeface="Calibri" pitchFamily="34" charset="0"/>
              </a:rPr>
              <a:t>FireEye</a:t>
            </a:r>
            <a:r>
              <a:rPr lang="en-US" kern="0" dirty="0" smtClean="0">
                <a:latin typeface="Calibri" pitchFamily="34" charset="0"/>
              </a:rPr>
              <a:t> offer these to prospective customers.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SzTx/>
              <a:buFont typeface="Webdings" pitchFamily="18" charset="2"/>
              <a:buNone/>
              <a:tabLst/>
            </a:pPr>
            <a:endParaRPr kumimoji="0" lang="en-US" sz="2400" b="0" i="0" u="none" strike="noStrike" kern="0" cap="none" spc="0" normalizeH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SzTx/>
              <a:buFont typeface="Webdings" pitchFamily="18" charset="2"/>
              <a:buNone/>
              <a:tabLst/>
            </a:pPr>
            <a:r>
              <a:rPr lang="en-US" kern="0" dirty="0" smtClean="0">
                <a:latin typeface="Calibri" pitchFamily="34" charset="0"/>
              </a:rPr>
              <a:t>Think about a Security Program Assessment.  This not only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SzTx/>
              <a:buFont typeface="Webdings" pitchFamily="18" charset="2"/>
              <a:buNone/>
              <a:tabLst/>
            </a:pPr>
            <a:r>
              <a:rPr lang="en-US" kern="0" dirty="0" smtClean="0">
                <a:latin typeface="Calibri" pitchFamily="34" charset="0"/>
              </a:rPr>
              <a:t>Identifies you where you currently are, but also creates a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SzTx/>
              <a:buFont typeface="Webdings" pitchFamily="18" charset="2"/>
              <a:buNone/>
              <a:tabLst/>
            </a:pPr>
            <a:r>
              <a:rPr lang="en-US" kern="0" dirty="0" smtClean="0">
                <a:latin typeface="Calibri" pitchFamily="34" charset="0"/>
              </a:rPr>
              <a:t>roadmap toward the goal of comprehensive security.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SzTx/>
              <a:buFont typeface="Webdings" pitchFamily="18" charset="2"/>
              <a:buNone/>
              <a:tabLst/>
            </a:pPr>
            <a:endParaRPr lang="en-US" kern="0" dirty="0"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SzTx/>
              <a:buFont typeface="Webdings" pitchFamily="18" charset="2"/>
              <a:buNone/>
              <a:tabLst/>
            </a:pPr>
            <a:r>
              <a:rPr lang="en-US" kern="0" dirty="0" smtClean="0">
                <a:latin typeface="Calibri" pitchFamily="34" charset="0"/>
              </a:rPr>
              <a:t>You can’t outsource responsibility.  Always hold someone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400"/>
              </a:spcAft>
              <a:buClr>
                <a:schemeClr val="accent5">
                  <a:lumMod val="50000"/>
                </a:schemeClr>
              </a:buClr>
              <a:buSzTx/>
              <a:buFont typeface="Webdings" pitchFamily="18" charset="2"/>
              <a:buNone/>
              <a:tabLst/>
            </a:pPr>
            <a:r>
              <a:rPr lang="en-US" kern="0" dirty="0">
                <a:latin typeface="Calibri" pitchFamily="34" charset="0"/>
              </a:rPr>
              <a:t>i</a:t>
            </a:r>
            <a:r>
              <a:rPr lang="en-US" kern="0" dirty="0" smtClean="0">
                <a:latin typeface="Calibri" pitchFamily="34" charset="0"/>
              </a:rPr>
              <a:t>nternally accountable, who holds external resources accountable. </a:t>
            </a: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155802"/>
      </p:ext>
    </p:extLst>
  </p:cSld>
  <p:clrMapOvr>
    <a:masterClrMapping/>
  </p:clrMapOvr>
  <p:transition xmlns:p14="http://schemas.microsoft.com/office/powerpoint/2010/main" spd="slow" advClick="0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DynTek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3B6E8F"/>
      </a:accent1>
      <a:accent2>
        <a:srgbClr val="F99D31"/>
      </a:accent2>
      <a:accent3>
        <a:srgbClr val="787878"/>
      </a:accent3>
      <a:accent4>
        <a:srgbClr val="BA5020"/>
      </a:accent4>
      <a:accent5>
        <a:srgbClr val="13B5EA"/>
      </a:accent5>
      <a:accent6>
        <a:srgbClr val="002B5C"/>
      </a:accent6>
      <a:hlink>
        <a:srgbClr val="3B6DB7"/>
      </a:hlink>
      <a:folHlink>
        <a:srgbClr val="5A5A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18288" tIns="18288" rIns="18288" bIns="1828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300"/>
          </a:spcBef>
          <a:spcAft>
            <a:spcPts val="400"/>
          </a:spcAft>
          <a:buClr>
            <a:schemeClr val="accent5">
              <a:lumMod val="50000"/>
            </a:schemeClr>
          </a:buClr>
          <a:buSzTx/>
          <a:buFont typeface="Webdings" pitchFamily="18" charset="2"/>
          <a:buNone/>
          <a:tabLst/>
          <a:defRPr kumimoji="0" sz="2400" b="0" i="0" u="none" strike="noStrike" kern="0" cap="none" spc="0" normalizeH="0" baseline="0" noProof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Calibri" pitchFamily="34" charset="0"/>
            <a:ea typeface="+mn-ea"/>
            <a:cs typeface="+mn-cs"/>
          </a:defRPr>
        </a:defPPr>
      </a:lstStyle>
    </a:txDef>
  </a:objectDefaults>
  <a:extraClrSchemeLst>
    <a:extraClrScheme>
      <a:clrScheme name="1_blank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003366"/>
        </a:lt2>
        <a:accent1>
          <a:srgbClr val="3366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B90000"/>
        </a:accent6>
        <a:hlink>
          <a:srgbClr val="99CC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003366"/>
        </a:lt2>
        <a:accent1>
          <a:srgbClr val="3366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B90000"/>
        </a:accent6>
        <a:hlink>
          <a:srgbClr val="99CC99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204162"/>
        </a:dk2>
        <a:lt2>
          <a:srgbClr val="B2B2B2"/>
        </a:lt2>
        <a:accent1>
          <a:srgbClr val="336699"/>
        </a:accent1>
        <a:accent2>
          <a:srgbClr val="C0D5EA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AEC1D4"/>
        </a:accent6>
        <a:hlink>
          <a:srgbClr val="99CC99"/>
        </a:hlink>
        <a:folHlink>
          <a:srgbClr val="478F4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8">
        <a:dk1>
          <a:srgbClr val="00234C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1C4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9">
        <a:dk1>
          <a:srgbClr val="00234C"/>
        </a:dk1>
        <a:lt1>
          <a:srgbClr val="FFFFFF"/>
        </a:lt1>
        <a:dk2>
          <a:srgbClr val="00234C"/>
        </a:dk2>
        <a:lt2>
          <a:srgbClr val="5F5F5F"/>
        </a:lt2>
        <a:accent1>
          <a:srgbClr val="004B85"/>
        </a:accent1>
        <a:accent2>
          <a:srgbClr val="EEB30E"/>
        </a:accent2>
        <a:accent3>
          <a:srgbClr val="FFFFFF"/>
        </a:accent3>
        <a:accent4>
          <a:srgbClr val="001C40"/>
        </a:accent4>
        <a:accent5>
          <a:srgbClr val="AAB1C2"/>
        </a:accent5>
        <a:accent6>
          <a:srgbClr val="D8A20C"/>
        </a:accent6>
        <a:hlink>
          <a:srgbClr val="4F0044"/>
        </a:hlink>
        <a:folHlink>
          <a:srgbClr val="00554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41448</TotalTime>
  <Words>514</Words>
  <Application>Microsoft Macintosh PowerPoint</Application>
  <PresentationFormat>On-screen Show (4:3)</PresentationFormat>
  <Paragraphs>69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blank</vt:lpstr>
      <vt:lpstr>Cyber Security in Local Government</vt:lpstr>
      <vt:lpstr>One of the Industry’s Most Widely Recognized and Highly Accredited Partners</vt:lpstr>
      <vt:lpstr>Representative Clients</vt:lpstr>
      <vt:lpstr>Some Interesting Facts</vt:lpstr>
      <vt:lpstr>Some Interesting Facts</vt:lpstr>
      <vt:lpstr>How Does This Really Happen? </vt:lpstr>
      <vt:lpstr>Resistance is futile … You must comply</vt:lpstr>
      <vt:lpstr>Are you doing the basics ?</vt:lpstr>
      <vt:lpstr>What can you do ?</vt:lpstr>
      <vt:lpstr>Thank You &amp; Questions</vt:lpstr>
    </vt:vector>
  </TitlesOfParts>
  <Company>ProPoint Graphics,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Specialist24</dc:creator>
  <cp:lastModifiedBy>Microsoft Office User</cp:lastModifiedBy>
  <cp:revision>262</cp:revision>
  <cp:lastPrinted>2005-04-28T18:06:56Z</cp:lastPrinted>
  <dcterms:created xsi:type="dcterms:W3CDTF">2012-06-21T22:11:01Z</dcterms:created>
  <dcterms:modified xsi:type="dcterms:W3CDTF">2015-05-15T15:19:56Z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Only">
    <vt:lpwstr>No</vt:lpwstr>
  </property>
  <property fmtid="{D5CDD505-2E9C-101B-9397-08002B2CF9AE}" pid="3" name="Expires">
    <vt:filetime>2007-10-28T12:00:00Z</vt:filetime>
  </property>
</Properties>
</file>