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277" r:id="rId2"/>
    <p:sldId id="258" r:id="rId3"/>
    <p:sldId id="378" r:id="rId4"/>
    <p:sldId id="379" r:id="rId5"/>
    <p:sldId id="422" r:id="rId6"/>
    <p:sldId id="306" r:id="rId7"/>
    <p:sldId id="315" r:id="rId8"/>
    <p:sldId id="423" r:id="rId9"/>
    <p:sldId id="409" r:id="rId10"/>
    <p:sldId id="420" r:id="rId11"/>
    <p:sldId id="421" r:id="rId12"/>
    <p:sldId id="33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258"/>
            <p14:sldId id="378"/>
            <p14:sldId id="379"/>
            <p14:sldId id="422"/>
            <p14:sldId id="306"/>
            <p14:sldId id="315"/>
            <p14:sldId id="423"/>
            <p14:sldId id="409"/>
            <p14:sldId id="420"/>
            <p14:sldId id="421"/>
            <p14:sldId id="337"/>
          </p14:sldIdLst>
        </p14:section>
        <p14:section name="Author Your Presentation" id="{16378913-E5ED-4281-BAF5-F1F938CB0BED}">
          <p14:sldIdLst/>
        </p14:section>
        <p14:section name="Enrich Your Presentation" id="{E2D565D1-BA5E-44E6-A40E-50A644912248}">
          <p14:sldIdLst/>
        </p14:section>
        <p14:section name="Share Your Presentation" id="{71D59651-8EFA-4415-9623-98B4C4A8699C}">
          <p14:sldIdLst/>
        </p14:section>
        <p14:section name="What's Your Message?" id="{3DAC647D-1BDE-4B25-A7F1-4DBC272CFF2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80464" autoAdjust="0"/>
  </p:normalViewPr>
  <p:slideViewPr>
    <p:cSldViewPr>
      <p:cViewPr varScale="1">
        <p:scale>
          <a:sx n="75" d="100"/>
          <a:sy n="75" d="100"/>
        </p:scale>
        <p:origin x="-2032" y="-104"/>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5/18/15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26417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Rot="1" noChangeAspect="1" noChangeArrowheads="1" noTextEdit="1"/>
          </p:cNvSpPr>
          <p:nvPr>
            <p:ph type="sldImg"/>
          </p:nvPr>
        </p:nvSpPr>
        <p:spPr>
          <a:xfrm>
            <a:off x="1144588" y="684213"/>
            <a:ext cx="4576762" cy="3433762"/>
          </a:xfrm>
          <a:ln w="12700" cap="flat">
            <a:solidFill>
              <a:schemeClr val="tx1"/>
            </a:solidFill>
          </a:ln>
        </p:spPr>
      </p:sp>
      <p:sp>
        <p:nvSpPr>
          <p:cNvPr id="704515" name="Rectangle 3"/>
          <p:cNvSpPr>
            <a:spLocks noGrp="1" noChangeArrowheads="1"/>
          </p:cNvSpPr>
          <p:nvPr>
            <p:ph type="body" idx="1"/>
          </p:nvPr>
        </p:nvSpPr>
        <p:spPr>
          <a:xfrm>
            <a:off x="915759" y="4341868"/>
            <a:ext cx="5026486" cy="4115664"/>
          </a:xfrm>
          <a:noFill/>
          <a:ln/>
        </p:spPr>
        <p:txBody>
          <a:bodyPr lIns="90758" tIns="45379" rIns="90758" bIns="45379"/>
          <a:lstStyle/>
          <a:p>
            <a:endParaRPr lang="en-US" dirty="0"/>
          </a:p>
        </p:txBody>
      </p:sp>
    </p:spTree>
    <p:extLst>
      <p:ext uri="{BB962C8B-B14F-4D97-AF65-F5344CB8AC3E}">
        <p14:creationId xmlns:p14="http://schemas.microsoft.com/office/powerpoint/2010/main" val="3439331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34054" indent="-282329" eaLnBrk="0" hangingPunct="0">
              <a:defRPr>
                <a:solidFill>
                  <a:schemeClr val="tx1"/>
                </a:solidFill>
                <a:latin typeface="Arial" charset="0"/>
                <a:cs typeface="Arial" charset="0"/>
              </a:defRPr>
            </a:lvl2pPr>
            <a:lvl3pPr marL="1129314" indent="-225863" eaLnBrk="0" hangingPunct="0">
              <a:defRPr>
                <a:solidFill>
                  <a:schemeClr val="tx1"/>
                </a:solidFill>
                <a:latin typeface="Arial" charset="0"/>
                <a:cs typeface="Arial" charset="0"/>
              </a:defRPr>
            </a:lvl3pPr>
            <a:lvl4pPr marL="1581040" indent="-225863" eaLnBrk="0" hangingPunct="0">
              <a:defRPr>
                <a:solidFill>
                  <a:schemeClr val="tx1"/>
                </a:solidFill>
                <a:latin typeface="Arial" charset="0"/>
                <a:cs typeface="Arial" charset="0"/>
              </a:defRPr>
            </a:lvl4pPr>
            <a:lvl5pPr marL="2032765" indent="-225863" eaLnBrk="0" hangingPunct="0">
              <a:defRPr>
                <a:solidFill>
                  <a:schemeClr val="tx1"/>
                </a:solidFill>
                <a:latin typeface="Arial" charset="0"/>
                <a:cs typeface="Arial" charset="0"/>
              </a:defRPr>
            </a:lvl5pPr>
            <a:lvl6pPr marL="2484491" indent="-225863" eaLnBrk="0" fontAlgn="base" hangingPunct="0">
              <a:spcBef>
                <a:spcPct val="0"/>
              </a:spcBef>
              <a:spcAft>
                <a:spcPct val="0"/>
              </a:spcAft>
              <a:defRPr>
                <a:solidFill>
                  <a:schemeClr val="tx1"/>
                </a:solidFill>
                <a:latin typeface="Arial" charset="0"/>
                <a:cs typeface="Arial" charset="0"/>
              </a:defRPr>
            </a:lvl6pPr>
            <a:lvl7pPr marL="2936216" indent="-225863" eaLnBrk="0" fontAlgn="base" hangingPunct="0">
              <a:spcBef>
                <a:spcPct val="0"/>
              </a:spcBef>
              <a:spcAft>
                <a:spcPct val="0"/>
              </a:spcAft>
              <a:defRPr>
                <a:solidFill>
                  <a:schemeClr val="tx1"/>
                </a:solidFill>
                <a:latin typeface="Arial" charset="0"/>
                <a:cs typeface="Arial" charset="0"/>
              </a:defRPr>
            </a:lvl7pPr>
            <a:lvl8pPr marL="3387942" indent="-225863" eaLnBrk="0" fontAlgn="base" hangingPunct="0">
              <a:spcBef>
                <a:spcPct val="0"/>
              </a:spcBef>
              <a:spcAft>
                <a:spcPct val="0"/>
              </a:spcAft>
              <a:defRPr>
                <a:solidFill>
                  <a:schemeClr val="tx1"/>
                </a:solidFill>
                <a:latin typeface="Arial" charset="0"/>
                <a:cs typeface="Arial" charset="0"/>
              </a:defRPr>
            </a:lvl8pPr>
            <a:lvl9pPr marL="3839668" indent="-225863" eaLnBrk="0" fontAlgn="base" hangingPunct="0">
              <a:spcBef>
                <a:spcPct val="0"/>
              </a:spcBef>
              <a:spcAft>
                <a:spcPct val="0"/>
              </a:spcAft>
              <a:defRPr>
                <a:solidFill>
                  <a:schemeClr val="tx1"/>
                </a:solidFill>
                <a:latin typeface="Arial" charset="0"/>
                <a:cs typeface="Arial" charset="0"/>
              </a:defRPr>
            </a:lvl9pPr>
          </a:lstStyle>
          <a:p>
            <a:pPr eaLnBrk="1" hangingPunct="1"/>
            <a:fld id="{52525F36-E370-4DA5-AA4A-859226C90C82}" type="slidenum">
              <a:rPr lang="en-US" smtClean="0"/>
              <a:pPr eaLnBrk="1" hangingPunct="1"/>
              <a:t>9</a:t>
            </a:fld>
            <a:endParaRPr lang="en-US" dirty="0" smtClean="0"/>
          </a:p>
        </p:txBody>
      </p:sp>
      <p:sp>
        <p:nvSpPr>
          <p:cNvPr id="116739" name="Rectangle 2"/>
          <p:cNvSpPr>
            <a:spLocks noGrp="1" noRot="1" noChangeAspect="1" noChangeArrowheads="1" noTextEdit="1"/>
          </p:cNvSpPr>
          <p:nvPr>
            <p:ph type="sldImg"/>
          </p:nvPr>
        </p:nvSpPr>
        <p:spPr>
          <a:xfrm>
            <a:off x="1143000" y="685800"/>
            <a:ext cx="4573588" cy="3430588"/>
          </a:xfrm>
          <a:ln/>
        </p:spPr>
      </p:sp>
      <p:sp>
        <p:nvSpPr>
          <p:cNvPr id="116740" name="Rectangle 3"/>
          <p:cNvSpPr>
            <a:spLocks noGrp="1" noChangeArrowheads="1"/>
          </p:cNvSpPr>
          <p:nvPr>
            <p:ph type="body" idx="1"/>
          </p:nvPr>
        </p:nvSpPr>
        <p:spPr>
          <a:xfrm>
            <a:off x="914192" y="4343440"/>
            <a:ext cx="5029618" cy="41140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4" tIns="45608" rIns="91214" bIns="45608"/>
          <a:lstStyle/>
          <a:p>
            <a:pPr eaLnBrk="1" hangingPunct="1"/>
            <a:endParaRPr lang="en-US" dirty="0"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A7CE0E-C25B-48CC-8496-B8EEF9E46A39}"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5/18/15</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build="p">
        <p:tmplLst>
          <p:tmpl lvl="1">
            <p:tnLst>
              <p:par>
                <p:cTn xmlns:p14="http://schemas.microsoft.com/office/powerpoint/2010/mai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5/18/15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5/18/15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5/18/15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5/18/15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5/18/15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5/18/15</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5/18/15</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5/18/15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5/18/15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5/18/15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5/18/15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5/18/15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5/18/15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4.xml"/><Relationship Id="rId3"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4.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1.png"/><Relationship Id="rId1" Type="http://schemas.openxmlformats.org/officeDocument/2006/relationships/tags" Target="../tags/tag2.xml"/><Relationship Id="rId2"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21.png"/><Relationship Id="rId1" Type="http://schemas.openxmlformats.org/officeDocument/2006/relationships/tags" Target="../tags/tag3.xml"/><Relationship Id="rId2"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962400" y="1316420"/>
            <a:ext cx="4953000" cy="1416269"/>
          </a:xfrm>
        </p:spPr>
        <p:txBody>
          <a:bodyPr>
            <a:normAutofit/>
          </a:bodyPr>
          <a:lstStyle/>
          <a:p>
            <a:r>
              <a:rPr lang="en-US" sz="4400" dirty="0" smtClean="0">
                <a:solidFill>
                  <a:schemeClr val="accent4"/>
                </a:solidFill>
              </a:rPr>
              <a:t> </a:t>
            </a:r>
          </a:p>
        </p:txBody>
      </p:sp>
      <p:sp>
        <p:nvSpPr>
          <p:cNvPr id="5" name="Title 4"/>
          <p:cNvSpPr>
            <a:spLocks noGrp="1"/>
          </p:cNvSpPr>
          <p:nvPr>
            <p:ph type="title"/>
          </p:nvPr>
        </p:nvSpPr>
        <p:spPr>
          <a:xfrm>
            <a:off x="228600" y="3048000"/>
            <a:ext cx="7239000" cy="2057400"/>
          </a:xfrm>
        </p:spPr>
        <p:txBody>
          <a:bodyPr>
            <a:normAutofit fontScale="90000"/>
          </a:bodyPr>
          <a:lstStyle/>
          <a:p>
            <a:pPr algn="l"/>
            <a:r>
              <a:rPr lang="en-US" sz="2400" b="0" dirty="0" smtClean="0">
                <a:solidFill>
                  <a:srgbClr val="7BCF27"/>
                </a:solidFill>
                <a:latin typeface="Calibri" pitchFamily="34" charset="0"/>
              </a:rPr>
              <a:t/>
            </a:r>
            <a:br>
              <a:rPr lang="en-US" sz="2400" b="0" dirty="0" smtClean="0">
                <a:solidFill>
                  <a:srgbClr val="7BCF27"/>
                </a:solidFill>
                <a:latin typeface="Calibri" pitchFamily="34" charset="0"/>
              </a:rPr>
            </a:br>
            <a:r>
              <a:rPr lang="en-US" sz="2400" b="0" dirty="0" smtClean="0">
                <a:solidFill>
                  <a:srgbClr val="7BCF27"/>
                </a:solidFill>
                <a:latin typeface="Calibri" pitchFamily="34" charset="0"/>
              </a:rPr>
              <a:t/>
            </a:r>
            <a:br>
              <a:rPr lang="en-US" sz="2400" b="0" dirty="0" smtClean="0">
                <a:solidFill>
                  <a:srgbClr val="7BCF27"/>
                </a:solidFill>
                <a:latin typeface="Calibri" pitchFamily="34" charset="0"/>
              </a:rPr>
            </a:br>
            <a:r>
              <a:rPr lang="en-US" sz="2400" b="0" dirty="0">
                <a:solidFill>
                  <a:srgbClr val="7BCF27"/>
                </a:solidFill>
                <a:latin typeface="Calibri" pitchFamily="34" charset="0"/>
              </a:rPr>
              <a:t/>
            </a:r>
            <a:br>
              <a:rPr lang="en-US" sz="2400" b="0" dirty="0">
                <a:solidFill>
                  <a:srgbClr val="7BCF27"/>
                </a:solidFill>
                <a:latin typeface="Calibri" pitchFamily="34" charset="0"/>
              </a:rPr>
            </a:br>
            <a:r>
              <a:rPr lang="en-US" sz="2400" b="0" dirty="0" smtClean="0">
                <a:solidFill>
                  <a:srgbClr val="7BCF27"/>
                </a:solidFill>
                <a:latin typeface="Calibri" pitchFamily="34" charset="0"/>
              </a:rPr>
              <a:t/>
            </a:r>
            <a:br>
              <a:rPr lang="en-US" sz="2400" b="0" dirty="0" smtClean="0">
                <a:solidFill>
                  <a:srgbClr val="7BCF27"/>
                </a:solidFill>
                <a:latin typeface="Calibri" pitchFamily="34" charset="0"/>
              </a:rPr>
            </a:br>
            <a:r>
              <a:rPr lang="en-US" sz="2400" b="0" dirty="0">
                <a:solidFill>
                  <a:srgbClr val="7BCF27"/>
                </a:solidFill>
                <a:latin typeface="Calibri" pitchFamily="34" charset="0"/>
              </a:rPr>
              <a:t/>
            </a:r>
            <a:br>
              <a:rPr lang="en-US" sz="2400" b="0" dirty="0">
                <a:solidFill>
                  <a:srgbClr val="7BCF27"/>
                </a:solidFill>
                <a:latin typeface="Calibri" pitchFamily="34" charset="0"/>
              </a:rPr>
            </a:br>
            <a:r>
              <a:rPr lang="en-US" sz="2400" b="0" dirty="0" smtClean="0">
                <a:solidFill>
                  <a:srgbClr val="7BCF27"/>
                </a:solidFill>
                <a:latin typeface="Calibri" pitchFamily="34" charset="0"/>
              </a:rPr>
              <a:t/>
            </a:r>
            <a:br>
              <a:rPr lang="en-US" sz="2400" b="0" dirty="0" smtClean="0">
                <a:solidFill>
                  <a:srgbClr val="7BCF27"/>
                </a:solidFill>
                <a:latin typeface="Calibri" pitchFamily="34" charset="0"/>
              </a:rPr>
            </a:br>
            <a:r>
              <a:rPr lang="en-US" sz="2400" b="0" dirty="0" smtClean="0">
                <a:solidFill>
                  <a:srgbClr val="7BCF27"/>
                </a:solidFill>
                <a:latin typeface="Calibri" pitchFamily="34" charset="0"/>
              </a:rPr>
              <a:t/>
            </a:r>
            <a:br>
              <a:rPr lang="en-US" sz="2400" b="0" dirty="0" smtClean="0">
                <a:solidFill>
                  <a:srgbClr val="7BCF27"/>
                </a:solidFill>
                <a:latin typeface="Calibri" pitchFamily="34" charset="0"/>
              </a:rPr>
            </a:br>
            <a:r>
              <a:rPr lang="en-US" sz="2400" b="0" dirty="0" smtClean="0">
                <a:solidFill>
                  <a:srgbClr val="7BCF27"/>
                </a:solidFill>
                <a:latin typeface="Calibri" pitchFamily="34" charset="0"/>
              </a:rPr>
              <a:t/>
            </a:r>
            <a:br>
              <a:rPr lang="en-US" sz="2400" b="0" dirty="0" smtClean="0">
                <a:solidFill>
                  <a:srgbClr val="7BCF27"/>
                </a:solidFill>
                <a:latin typeface="Calibri" pitchFamily="34" charset="0"/>
              </a:rPr>
            </a:br>
            <a:r>
              <a:rPr lang="en-US" sz="2400" b="0" dirty="0">
                <a:solidFill>
                  <a:srgbClr val="7BCF27"/>
                </a:solidFill>
                <a:latin typeface="Calibri" pitchFamily="34" charset="0"/>
              </a:rPr>
              <a:t/>
            </a:r>
            <a:br>
              <a:rPr lang="en-US" sz="2400" b="0" dirty="0">
                <a:solidFill>
                  <a:srgbClr val="7BCF27"/>
                </a:solidFill>
                <a:latin typeface="Calibri" pitchFamily="34" charset="0"/>
              </a:rPr>
            </a:br>
            <a:r>
              <a:rPr lang="en-US" sz="2400" b="0" dirty="0" smtClean="0">
                <a:solidFill>
                  <a:srgbClr val="7BCF27"/>
                </a:solidFill>
                <a:latin typeface="Calibri" pitchFamily="34" charset="0"/>
              </a:rPr>
              <a:t/>
            </a:r>
            <a:br>
              <a:rPr lang="en-US" sz="2400" b="0" dirty="0" smtClean="0">
                <a:solidFill>
                  <a:srgbClr val="7BCF27"/>
                </a:solidFill>
                <a:latin typeface="Calibri" pitchFamily="34" charset="0"/>
              </a:rPr>
            </a:br>
            <a:r>
              <a:rPr lang="en-US" sz="2400" b="0" dirty="0">
                <a:solidFill>
                  <a:srgbClr val="7BCF27"/>
                </a:solidFill>
                <a:latin typeface="Calibri" pitchFamily="34" charset="0"/>
              </a:rPr>
              <a:t/>
            </a:r>
            <a:br>
              <a:rPr lang="en-US" sz="2400" b="0" dirty="0">
                <a:solidFill>
                  <a:srgbClr val="7BCF27"/>
                </a:solidFill>
                <a:latin typeface="Calibri" pitchFamily="34" charset="0"/>
              </a:rPr>
            </a:br>
            <a:r>
              <a:rPr lang="en-US" sz="2400" b="0" dirty="0" smtClean="0">
                <a:solidFill>
                  <a:srgbClr val="7BCF27"/>
                </a:solidFill>
                <a:latin typeface="Calibri" pitchFamily="34" charset="0"/>
              </a:rPr>
              <a:t/>
            </a:r>
            <a:br>
              <a:rPr lang="en-US" sz="2400" b="0" dirty="0" smtClean="0">
                <a:solidFill>
                  <a:srgbClr val="7BCF27"/>
                </a:solidFill>
                <a:latin typeface="Calibri" pitchFamily="34" charset="0"/>
              </a:rPr>
            </a:br>
            <a:r>
              <a:rPr lang="en-US" sz="2400" b="0" dirty="0">
                <a:solidFill>
                  <a:srgbClr val="7BCF27"/>
                </a:solidFill>
                <a:latin typeface="Calibri" pitchFamily="34" charset="0"/>
              </a:rPr>
              <a:t/>
            </a:r>
            <a:br>
              <a:rPr lang="en-US" sz="2400" b="0" dirty="0">
                <a:solidFill>
                  <a:srgbClr val="7BCF27"/>
                </a:solidFill>
                <a:latin typeface="Calibri" pitchFamily="34" charset="0"/>
              </a:rPr>
            </a:br>
            <a:r>
              <a:rPr lang="en-US" sz="2400" b="0" dirty="0" smtClean="0">
                <a:solidFill>
                  <a:srgbClr val="7BCF27"/>
                </a:solidFill>
                <a:latin typeface="Calibri" pitchFamily="34" charset="0"/>
              </a:rPr>
              <a:t/>
            </a:r>
            <a:br>
              <a:rPr lang="en-US" sz="2400" b="0" dirty="0" smtClean="0">
                <a:solidFill>
                  <a:srgbClr val="7BCF27"/>
                </a:solidFill>
                <a:latin typeface="Calibri" pitchFamily="34" charset="0"/>
              </a:rPr>
            </a:br>
            <a:r>
              <a:rPr lang="en-US" sz="6000" b="0" dirty="0" smtClean="0">
                <a:solidFill>
                  <a:srgbClr val="7BCF27"/>
                </a:solidFill>
                <a:latin typeface="Calibri" pitchFamily="34" charset="0"/>
              </a:rPr>
              <a:t>Steven Beck: </a:t>
            </a:r>
            <a:r>
              <a:rPr lang="en-US" sz="2000" b="0" dirty="0" smtClean="0">
                <a:solidFill>
                  <a:srgbClr val="7BCF27"/>
                </a:solidFill>
                <a:latin typeface="Calibri" pitchFamily="34" charset="0"/>
              </a:rPr>
              <a:t>inspire. guide. transform                                           </a:t>
            </a:r>
            <a:r>
              <a:rPr lang="en-US" sz="2400" dirty="0" smtClean="0">
                <a:solidFill>
                  <a:schemeClr val="accent4"/>
                </a:solidFill>
              </a:rPr>
              <a:t>5.16.15</a:t>
            </a:r>
            <a:br>
              <a:rPr lang="en-US" sz="2400" dirty="0" smtClean="0">
                <a:solidFill>
                  <a:schemeClr val="accent4"/>
                </a:solidFill>
              </a:rPr>
            </a:br>
            <a:r>
              <a:rPr lang="en-US" sz="5600" b="0" dirty="0" smtClean="0">
                <a:solidFill>
                  <a:prstClr val="white"/>
                </a:solidFill>
              </a:rPr>
              <a:t>20,000 moments</a:t>
            </a:r>
            <a:endParaRPr lang="en-US" sz="5600" b="0" dirty="0"/>
          </a:p>
        </p:txBody>
      </p:sp>
      <p:pic>
        <p:nvPicPr>
          <p:cNvPr id="2" name="Picture 1"/>
          <p:cNvPicPr>
            <a:picLocks noChangeAspect="1"/>
          </p:cNvPicPr>
          <p:nvPr/>
        </p:nvPicPr>
        <p:blipFill>
          <a:blip r:embed="rId3"/>
          <a:stretch>
            <a:fillRect/>
          </a:stretch>
        </p:blipFill>
        <p:spPr>
          <a:xfrm>
            <a:off x="3505200" y="76200"/>
            <a:ext cx="3111018" cy="2743200"/>
          </a:xfrm>
          <a:prstGeom prst="rect">
            <a:avLst/>
          </a:prstGeom>
        </p:spPr>
      </p:pic>
      <p:pic>
        <p:nvPicPr>
          <p:cNvPr id="4" name="Picture 3"/>
          <p:cNvPicPr>
            <a:picLocks noChangeAspect="1"/>
          </p:cNvPicPr>
          <p:nvPr/>
        </p:nvPicPr>
        <p:blipFill>
          <a:blip r:embed="rId4"/>
          <a:stretch>
            <a:fillRect/>
          </a:stretch>
        </p:blipFill>
        <p:spPr>
          <a:xfrm>
            <a:off x="457200" y="304800"/>
            <a:ext cx="2590800" cy="2286000"/>
          </a:xfrm>
          <a:prstGeom prst="rect">
            <a:avLst/>
          </a:prstGeom>
        </p:spPr>
      </p:pic>
      <p:pic>
        <p:nvPicPr>
          <p:cNvPr id="6" name="Picture 5"/>
          <p:cNvPicPr>
            <a:picLocks noChangeAspect="1"/>
          </p:cNvPicPr>
          <p:nvPr/>
        </p:nvPicPr>
        <p:blipFill>
          <a:blip r:embed="rId5"/>
          <a:stretch>
            <a:fillRect/>
          </a:stretch>
        </p:blipFill>
        <p:spPr>
          <a:xfrm>
            <a:off x="6705600" y="76200"/>
            <a:ext cx="2362200" cy="2743200"/>
          </a:xfrm>
          <a:prstGeom prst="rect">
            <a:avLst/>
          </a:prstGeom>
        </p:spPr>
      </p:pic>
      <p:sp>
        <p:nvSpPr>
          <p:cNvPr id="7" name="TextBox 6"/>
          <p:cNvSpPr txBox="1"/>
          <p:nvPr/>
        </p:nvSpPr>
        <p:spPr>
          <a:xfrm rot="10800000" flipV="1">
            <a:off x="152400" y="5562600"/>
            <a:ext cx="8839200" cy="646331"/>
          </a:xfrm>
          <a:prstGeom prst="rect">
            <a:avLst/>
          </a:prstGeom>
          <a:solidFill>
            <a:schemeClr val="bg1"/>
          </a:solidFill>
          <a:ln>
            <a:noFill/>
          </a:ln>
        </p:spPr>
        <p:txBody>
          <a:bodyPr wrap="square" rtlCol="0">
            <a:spAutoFit/>
          </a:bodyPr>
          <a:lstStyle/>
          <a:p>
            <a:r>
              <a:rPr lang="en-US" dirty="0"/>
              <a:t>“Cities Helping Cities: The Whole Is Greater Than The Sum of Its Parts”</a:t>
            </a:r>
          </a:p>
          <a:p>
            <a:r>
              <a:rPr lang="en-US" dirty="0"/>
              <a:t>May 14-17, 2015 Indian Wells, California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bldLst>
      <p:bldP spid="3" grpId="0" build="p">
        <p:tmplLst>
          <p:tmpl lvl="1">
            <p:tnLst>
              <p:par>
                <p:cTn xmlns:p14="http://schemas.microsoft.com/office/powerpoint/2010/mai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848600" cy="990600"/>
          </a:xfrm>
          <a:prstGeom prst="rect">
            <a:avLst/>
          </a:prstGeom>
          <a:noFill/>
        </p:spPr>
        <p:txBody>
          <a:bodyPr wrap="square" rtlCol="0">
            <a:normAutofit fontScale="85000" lnSpcReduction="20000"/>
          </a:bodyPr>
          <a:lstStyle/>
          <a:p>
            <a:r>
              <a:rPr lang="en-US" sz="4000" b="1" dirty="0" smtClean="0">
                <a:solidFill>
                  <a:schemeClr val="tx1">
                    <a:lumMod val="85000"/>
                    <a:lumOff val="15000"/>
                  </a:schemeClr>
                </a:solidFill>
                <a:latin typeface="+mj-lt"/>
              </a:rPr>
              <a:t>In every conversation, we leave people in 1 of these 3 states of mind.</a:t>
            </a:r>
            <a:endParaRPr lang="en-U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14400" y="4267200"/>
            <a:ext cx="1600200" cy="1143000"/>
          </a:xfrm>
          <a:prstGeom prst="rect">
            <a:avLst/>
          </a:prstGeom>
          <a:noFill/>
        </p:spPr>
        <p:txBody>
          <a:bodyPr wrap="none" rtlCol="0">
            <a:noAutofit/>
          </a:bodyPr>
          <a:lstStyle/>
          <a:p>
            <a:pPr algn="ctr"/>
            <a:r>
              <a:rPr lang="en-US" sz="2800" b="1" dirty="0" smtClean="0">
                <a:solidFill>
                  <a:schemeClr val="tx1">
                    <a:lumMod val="75000"/>
                    <a:lumOff val="25000"/>
                  </a:schemeClr>
                </a:solidFill>
              </a:rPr>
              <a:t>Negative </a:t>
            </a:r>
          </a:p>
          <a:p>
            <a:pPr algn="ctr"/>
            <a:r>
              <a:rPr lang="en-US" sz="2800" b="1" dirty="0" smtClean="0">
                <a:solidFill>
                  <a:schemeClr val="tx1">
                    <a:lumMod val="75000"/>
                    <a:lumOff val="25000"/>
                  </a:schemeClr>
                </a:solidFill>
              </a:rPr>
              <a:t>Impact</a:t>
            </a:r>
            <a:endParaRPr lang="en-US" sz="28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3" name="Oval 2"/>
          <p:cNvSpPr/>
          <p:nvPr/>
        </p:nvSpPr>
        <p:spPr>
          <a:xfrm>
            <a:off x="762000" y="1981200"/>
            <a:ext cx="2057400" cy="20574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Oval 6"/>
          <p:cNvSpPr/>
          <p:nvPr/>
        </p:nvSpPr>
        <p:spPr>
          <a:xfrm>
            <a:off x="3657600" y="1981200"/>
            <a:ext cx="2133600" cy="2048256"/>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
        <p:nvSpPr>
          <p:cNvPr id="21" name="TextBox 20"/>
          <p:cNvSpPr txBox="1"/>
          <p:nvPr/>
        </p:nvSpPr>
        <p:spPr>
          <a:xfrm>
            <a:off x="4114800" y="2133600"/>
            <a:ext cx="1219200" cy="1569660"/>
          </a:xfrm>
          <a:prstGeom prst="rect">
            <a:avLst/>
          </a:prstGeom>
          <a:noFill/>
        </p:spPr>
        <p:txBody>
          <a:bodyPr wrap="square" rtlCol="0">
            <a:spAutoFit/>
          </a:bodyPr>
          <a:lstStyle/>
          <a:p>
            <a:r>
              <a:rPr lang="en-US" sz="8000" b="1" dirty="0" smtClean="0"/>
              <a:t> </a:t>
            </a:r>
            <a:r>
              <a:rPr lang="en-US" sz="9600" b="1" dirty="0" smtClean="0"/>
              <a:t>?</a:t>
            </a:r>
            <a:endParaRPr lang="en-US" sz="9600" b="1" dirty="0"/>
          </a:p>
        </p:txBody>
      </p:sp>
      <p:sp>
        <p:nvSpPr>
          <p:cNvPr id="22" name="Oval 21"/>
          <p:cNvSpPr/>
          <p:nvPr/>
        </p:nvSpPr>
        <p:spPr>
          <a:xfrm>
            <a:off x="6629400" y="1981200"/>
            <a:ext cx="2057400" cy="2057400"/>
          </a:xfrm>
          <a:prstGeom prst="ellipse">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3733800" y="4191000"/>
            <a:ext cx="1981200" cy="954107"/>
          </a:xfrm>
          <a:prstGeom prst="rect">
            <a:avLst/>
          </a:prstGeom>
          <a:noFill/>
        </p:spPr>
        <p:txBody>
          <a:bodyPr wrap="square" rtlCol="0">
            <a:spAutoFit/>
          </a:bodyPr>
          <a:lstStyle/>
          <a:p>
            <a:pPr algn="ctr"/>
            <a:r>
              <a:rPr lang="en-US" sz="2800" b="1" dirty="0" smtClean="0"/>
              <a:t>No </a:t>
            </a:r>
          </a:p>
          <a:p>
            <a:pPr algn="ctr"/>
            <a:r>
              <a:rPr lang="en-US" sz="2800" b="1" dirty="0" smtClean="0"/>
              <a:t>Impact</a:t>
            </a:r>
            <a:endParaRPr lang="en-US" sz="2800" b="1" dirty="0"/>
          </a:p>
        </p:txBody>
      </p:sp>
      <p:sp>
        <p:nvSpPr>
          <p:cNvPr id="29" name="TextBox 28"/>
          <p:cNvSpPr txBox="1"/>
          <p:nvPr/>
        </p:nvSpPr>
        <p:spPr>
          <a:xfrm>
            <a:off x="6934200" y="4191000"/>
            <a:ext cx="1447800" cy="990600"/>
          </a:xfrm>
          <a:prstGeom prst="rect">
            <a:avLst/>
          </a:prstGeom>
          <a:noFill/>
        </p:spPr>
        <p:txBody>
          <a:bodyPr wrap="square" rtlCol="0">
            <a:spAutoFit/>
          </a:bodyPr>
          <a:lstStyle/>
          <a:p>
            <a:pPr algn="ctr"/>
            <a:r>
              <a:rPr lang="en-US" sz="2800" b="1" dirty="0" smtClean="0"/>
              <a:t>Positive Impact</a:t>
            </a:r>
            <a:endParaRPr lang="en-US" sz="2800" b="1" dirty="0"/>
          </a:p>
        </p:txBody>
      </p:sp>
    </p:spTree>
    <p:custDataLst>
      <p:tags r:id="rId1"/>
    </p:custDataLst>
    <p:extLst>
      <p:ext uri="{BB962C8B-B14F-4D97-AF65-F5344CB8AC3E}">
        <p14:creationId xmlns:p14="http://schemas.microsoft.com/office/powerpoint/2010/main" val="2523695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858000" y="152400"/>
            <a:ext cx="2133600" cy="2580289"/>
          </a:xfrm>
        </p:spPr>
        <p:txBody>
          <a:bodyPr>
            <a:normAutofit/>
          </a:bodyPr>
          <a:lstStyle/>
          <a:p>
            <a:pPr algn="l"/>
            <a:r>
              <a:rPr lang="en-US" sz="4000" dirty="0" smtClean="0">
                <a:solidFill>
                  <a:schemeClr val="accent4"/>
                </a:solidFill>
              </a:rPr>
              <a:t>5.16.15</a:t>
            </a:r>
          </a:p>
        </p:txBody>
      </p:sp>
      <p:sp>
        <p:nvSpPr>
          <p:cNvPr id="5" name="Title 4"/>
          <p:cNvSpPr>
            <a:spLocks noGrp="1"/>
          </p:cNvSpPr>
          <p:nvPr>
            <p:ph type="title"/>
          </p:nvPr>
        </p:nvSpPr>
        <p:spPr>
          <a:xfrm>
            <a:off x="228600" y="2895600"/>
            <a:ext cx="7239000" cy="1981200"/>
          </a:xfrm>
        </p:spPr>
        <p:txBody>
          <a:bodyPr>
            <a:normAutofit fontScale="90000"/>
          </a:bodyPr>
          <a:lstStyle/>
          <a:p>
            <a:pPr algn="l"/>
            <a:r>
              <a:rPr lang="en-US" sz="6000" b="0" dirty="0" smtClean="0">
                <a:solidFill>
                  <a:srgbClr val="7BCF27"/>
                </a:solidFill>
                <a:latin typeface="Calibri" pitchFamily="34" charset="0"/>
              </a:rPr>
              <a:t>, </a:t>
            </a:r>
            <a:r>
              <a:rPr lang="en-US" sz="6000" b="0" dirty="0">
                <a:solidFill>
                  <a:srgbClr val="7BCF27"/>
                </a:solidFill>
                <a:latin typeface="Calibri" pitchFamily="34" charset="0"/>
              </a:rPr>
              <a:t>guide, </a:t>
            </a:r>
            <a:r>
              <a:rPr lang="en-US" sz="6000" b="0" dirty="0" smtClean="0">
                <a:solidFill>
                  <a:srgbClr val="7BCF27"/>
                </a:solidFill>
                <a:latin typeface="Calibri" pitchFamily="34" charset="0"/>
              </a:rPr>
              <a:t/>
            </a:r>
            <a:br>
              <a:rPr lang="en-US" sz="6000" b="0" dirty="0" smtClean="0">
                <a:solidFill>
                  <a:srgbClr val="7BCF27"/>
                </a:solidFill>
                <a:latin typeface="Calibri" pitchFamily="34" charset="0"/>
              </a:rPr>
            </a:br>
            <a:r>
              <a:rPr lang="en-US" sz="6000" b="0" dirty="0">
                <a:solidFill>
                  <a:srgbClr val="7BCF27"/>
                </a:solidFill>
                <a:latin typeface="Calibri" pitchFamily="34" charset="0"/>
              </a:rPr>
              <a:t/>
            </a:r>
            <a:br>
              <a:rPr lang="en-US" sz="6000" b="0" dirty="0">
                <a:solidFill>
                  <a:srgbClr val="7BCF27"/>
                </a:solidFill>
                <a:latin typeface="Calibri" pitchFamily="34" charset="0"/>
              </a:rPr>
            </a:br>
            <a:r>
              <a:rPr lang="en-US" sz="6000" b="0" dirty="0" smtClean="0">
                <a:solidFill>
                  <a:srgbClr val="7BCF27"/>
                </a:solidFill>
                <a:latin typeface="Calibri" pitchFamily="34" charset="0"/>
              </a:rPr>
              <a:t>Steven Beck</a:t>
            </a:r>
            <a:br>
              <a:rPr lang="en-US" sz="6000" b="0" dirty="0" smtClean="0">
                <a:solidFill>
                  <a:srgbClr val="7BCF27"/>
                </a:solidFill>
                <a:latin typeface="Calibri" pitchFamily="34" charset="0"/>
              </a:rPr>
            </a:br>
            <a:r>
              <a:rPr lang="en-US" sz="2700" b="0" dirty="0" smtClean="0">
                <a:solidFill>
                  <a:srgbClr val="7BCF27"/>
                </a:solidFill>
                <a:latin typeface="Calibri" pitchFamily="34" charset="0"/>
              </a:rPr>
              <a:t>inspire. </a:t>
            </a:r>
            <a:r>
              <a:rPr lang="en-US" sz="2700" b="0" dirty="0">
                <a:solidFill>
                  <a:srgbClr val="7BCF27"/>
                </a:solidFill>
                <a:latin typeface="Calibri" pitchFamily="34" charset="0"/>
              </a:rPr>
              <a:t>g</a:t>
            </a:r>
            <a:r>
              <a:rPr lang="en-US" sz="2700" b="0" dirty="0" smtClean="0">
                <a:solidFill>
                  <a:srgbClr val="7BCF27"/>
                </a:solidFill>
                <a:latin typeface="Calibri" pitchFamily="34" charset="0"/>
              </a:rPr>
              <a:t>uide. </a:t>
            </a:r>
            <a:r>
              <a:rPr lang="en-US" sz="2700" b="0" dirty="0">
                <a:solidFill>
                  <a:srgbClr val="7BCF27"/>
                </a:solidFill>
                <a:latin typeface="Calibri" pitchFamily="34" charset="0"/>
              </a:rPr>
              <a:t>t</a:t>
            </a:r>
            <a:r>
              <a:rPr lang="en-US" sz="2700" b="0" dirty="0" smtClean="0">
                <a:solidFill>
                  <a:srgbClr val="7BCF27"/>
                </a:solidFill>
                <a:latin typeface="Calibri" pitchFamily="34" charset="0"/>
              </a:rPr>
              <a:t>ransform.</a:t>
            </a:r>
            <a:r>
              <a:rPr lang="en-US" sz="4800" b="0" dirty="0">
                <a:solidFill>
                  <a:srgbClr val="7BCF27"/>
                </a:solidFill>
                <a:latin typeface="Calibri" pitchFamily="34" charset="0"/>
              </a:rPr>
              <a:t/>
            </a:r>
            <a:br>
              <a:rPr lang="en-US" sz="4800" b="0" dirty="0">
                <a:solidFill>
                  <a:srgbClr val="7BCF27"/>
                </a:solidFill>
                <a:latin typeface="Calibri" pitchFamily="34" charset="0"/>
              </a:rPr>
            </a:br>
            <a:r>
              <a:rPr lang="en-US" sz="5600" b="0" dirty="0" smtClean="0">
                <a:solidFill>
                  <a:prstClr val="white"/>
                </a:solidFill>
              </a:rPr>
              <a:t>20,000 moments</a:t>
            </a:r>
            <a:endParaRPr lang="en-US" sz="5600" b="0" dirty="0"/>
          </a:p>
        </p:txBody>
      </p:sp>
      <p:pic>
        <p:nvPicPr>
          <p:cNvPr id="2" name="Picture 1"/>
          <p:cNvPicPr>
            <a:picLocks noChangeAspect="1"/>
          </p:cNvPicPr>
          <p:nvPr/>
        </p:nvPicPr>
        <p:blipFill>
          <a:blip r:embed="rId3"/>
          <a:stretch>
            <a:fillRect/>
          </a:stretch>
        </p:blipFill>
        <p:spPr>
          <a:xfrm>
            <a:off x="3581401" y="76200"/>
            <a:ext cx="3111018" cy="2667000"/>
          </a:xfrm>
          <a:prstGeom prst="rect">
            <a:avLst/>
          </a:prstGeom>
        </p:spPr>
      </p:pic>
      <p:pic>
        <p:nvPicPr>
          <p:cNvPr id="4" name="Picture 3"/>
          <p:cNvPicPr>
            <a:picLocks noChangeAspect="1"/>
          </p:cNvPicPr>
          <p:nvPr/>
        </p:nvPicPr>
        <p:blipFill>
          <a:blip r:embed="rId4"/>
          <a:stretch>
            <a:fillRect/>
          </a:stretch>
        </p:blipFill>
        <p:spPr>
          <a:xfrm>
            <a:off x="381000" y="304800"/>
            <a:ext cx="2819400" cy="2282371"/>
          </a:xfrm>
          <a:prstGeom prst="rect">
            <a:avLst/>
          </a:prstGeom>
        </p:spPr>
      </p:pic>
      <p:sp>
        <p:nvSpPr>
          <p:cNvPr id="6" name="TextBox 5"/>
          <p:cNvSpPr txBox="1"/>
          <p:nvPr/>
        </p:nvSpPr>
        <p:spPr>
          <a:xfrm>
            <a:off x="0" y="5105400"/>
            <a:ext cx="7940695" cy="984885"/>
          </a:xfrm>
          <a:prstGeom prst="rect">
            <a:avLst/>
          </a:prstGeom>
          <a:noFill/>
        </p:spPr>
        <p:txBody>
          <a:bodyPr wrap="none" rtlCol="0">
            <a:spAutoFit/>
          </a:bodyPr>
          <a:lstStyle/>
          <a:p>
            <a:r>
              <a:rPr lang="en-US" sz="4000" b="1" dirty="0" smtClean="0">
                <a:solidFill>
                  <a:srgbClr val="262626"/>
                </a:solidFill>
              </a:rPr>
              <a:t>  </a:t>
            </a:r>
            <a:r>
              <a:rPr lang="en-US" sz="4000" b="1" dirty="0" err="1" smtClean="0">
                <a:solidFill>
                  <a:srgbClr val="262626"/>
                </a:solidFill>
              </a:rPr>
              <a:t>steven</a:t>
            </a:r>
            <a:r>
              <a:rPr lang="en-US" sz="4000" b="1" dirty="0" err="1">
                <a:solidFill>
                  <a:srgbClr val="262626"/>
                </a:solidFill>
              </a:rPr>
              <a:t>@stevenbeckconsulting.com</a:t>
            </a:r>
            <a:endParaRPr lang="en-US" sz="4000" b="1" dirty="0">
              <a:solidFill>
                <a:srgbClr val="262626"/>
              </a:solidFill>
            </a:endParaRPr>
          </a:p>
          <a:p>
            <a:endParaRPr lang="en-US" dirty="0"/>
          </a:p>
        </p:txBody>
      </p:sp>
      <p:sp>
        <p:nvSpPr>
          <p:cNvPr id="7" name="TextBox 6"/>
          <p:cNvSpPr txBox="1"/>
          <p:nvPr/>
        </p:nvSpPr>
        <p:spPr>
          <a:xfrm>
            <a:off x="228600" y="5791200"/>
            <a:ext cx="3058550" cy="707886"/>
          </a:xfrm>
          <a:prstGeom prst="rect">
            <a:avLst/>
          </a:prstGeom>
          <a:noFill/>
        </p:spPr>
        <p:txBody>
          <a:bodyPr wrap="none" rtlCol="0">
            <a:spAutoFit/>
          </a:bodyPr>
          <a:lstStyle/>
          <a:p>
            <a:r>
              <a:rPr lang="en-US" sz="4000" b="1" dirty="0" smtClean="0"/>
              <a:t>949</a:t>
            </a:r>
            <a:r>
              <a:rPr lang="en-US" sz="4000" b="1" dirty="0"/>
              <a:t>.</a:t>
            </a:r>
            <a:r>
              <a:rPr lang="en-US" sz="4000" b="1" dirty="0" smtClean="0"/>
              <a:t>436.8251</a:t>
            </a:r>
            <a:endParaRPr lang="en-US" sz="4000" b="1" dirty="0"/>
          </a:p>
        </p:txBody>
      </p:sp>
      <p:pic>
        <p:nvPicPr>
          <p:cNvPr id="8" name="Picture 7"/>
          <p:cNvPicPr>
            <a:picLocks noChangeAspect="1"/>
          </p:cNvPicPr>
          <p:nvPr/>
        </p:nvPicPr>
        <p:blipFill>
          <a:blip r:embed="rId5"/>
          <a:stretch>
            <a:fillRect/>
          </a:stretch>
        </p:blipFill>
        <p:spPr>
          <a:xfrm>
            <a:off x="6731726" y="76200"/>
            <a:ext cx="2336074" cy="2667000"/>
          </a:xfrm>
          <a:prstGeom prst="rect">
            <a:avLst/>
          </a:prstGeom>
        </p:spPr>
      </p:pic>
    </p:spTree>
    <p:extLst>
      <p:ext uri="{BB962C8B-B14F-4D97-AF65-F5344CB8AC3E}">
        <p14:creationId xmlns:p14="http://schemas.microsoft.com/office/powerpoint/2010/main" val="3912375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3"/>
          <p:cNvSpPr txBox="1">
            <a:spLocks noChangeArrowheads="1"/>
          </p:cNvSpPr>
          <p:nvPr/>
        </p:nvSpPr>
        <p:spPr bwMode="auto">
          <a:xfrm>
            <a:off x="733425" y="1487488"/>
            <a:ext cx="184150" cy="457200"/>
          </a:xfrm>
          <a:prstGeom prst="rect">
            <a:avLst/>
          </a:prstGeom>
          <a:noFill/>
          <a:ln w="12700">
            <a:noFill/>
            <a:miter lim="800000"/>
            <a:headEnd type="none" w="sm" len="sm"/>
            <a:tailEnd type="none" w="sm" len="sm"/>
          </a:ln>
          <a:effectLst/>
        </p:spPr>
        <p:txBody>
          <a:bodyPr wrap="none">
            <a:spAutoFit/>
          </a:bodyPr>
          <a:lstStyle/>
          <a:p>
            <a:endParaRPr lang="en-US" sz="2400" b="0" dirty="0">
              <a:latin typeface="Book Antiqua" pitchFamily="18" charset="0"/>
            </a:endParaRPr>
          </a:p>
        </p:txBody>
      </p:sp>
      <p:sp>
        <p:nvSpPr>
          <p:cNvPr id="88068" name="Text Box 4"/>
          <p:cNvSpPr txBox="1">
            <a:spLocks noChangeArrowheads="1"/>
          </p:cNvSpPr>
          <p:nvPr/>
        </p:nvSpPr>
        <p:spPr bwMode="auto">
          <a:xfrm>
            <a:off x="626875" y="1553836"/>
            <a:ext cx="2159822" cy="4493538"/>
          </a:xfrm>
          <a:prstGeom prst="rect">
            <a:avLst/>
          </a:prstGeom>
          <a:noFill/>
          <a:ln w="12700">
            <a:noFill/>
            <a:miter lim="800000"/>
            <a:headEnd type="none" w="sm" len="sm"/>
            <a:tailEnd type="none" w="sm" len="sm"/>
          </a:ln>
          <a:effectLst/>
        </p:spPr>
        <p:txBody>
          <a:bodyPr wrap="none">
            <a:spAutoFit/>
          </a:bodyPr>
          <a:lstStyle/>
          <a:p>
            <a:r>
              <a:rPr lang="en-US" sz="2600" dirty="0">
                <a:latin typeface="+mn-lt"/>
              </a:rPr>
              <a:t>Achiever </a:t>
            </a:r>
          </a:p>
          <a:p>
            <a:r>
              <a:rPr lang="en-US" sz="2600" dirty="0">
                <a:latin typeface="+mn-lt"/>
              </a:rPr>
              <a:t>Activator </a:t>
            </a:r>
          </a:p>
          <a:p>
            <a:r>
              <a:rPr lang="en-US" sz="2600" dirty="0">
                <a:latin typeface="+mn-lt"/>
              </a:rPr>
              <a:t>Adaptability</a:t>
            </a:r>
          </a:p>
          <a:p>
            <a:r>
              <a:rPr lang="en-US" sz="2600" dirty="0">
                <a:latin typeface="+mn-lt"/>
              </a:rPr>
              <a:t>Analytical</a:t>
            </a:r>
          </a:p>
          <a:p>
            <a:r>
              <a:rPr lang="en-US" sz="2600" dirty="0">
                <a:latin typeface="+mn-lt"/>
              </a:rPr>
              <a:t>Arranger </a:t>
            </a:r>
          </a:p>
          <a:p>
            <a:r>
              <a:rPr lang="en-US" sz="2600" dirty="0">
                <a:latin typeface="+mn-lt"/>
              </a:rPr>
              <a:t>Belief</a:t>
            </a:r>
          </a:p>
          <a:p>
            <a:r>
              <a:rPr lang="en-US" sz="2600" dirty="0">
                <a:latin typeface="+mn-lt"/>
              </a:rPr>
              <a:t>Command</a:t>
            </a:r>
          </a:p>
          <a:p>
            <a:r>
              <a:rPr lang="en-US" sz="2600" dirty="0">
                <a:latin typeface="+mn-lt"/>
              </a:rPr>
              <a:t>Communication</a:t>
            </a:r>
          </a:p>
          <a:p>
            <a:r>
              <a:rPr lang="en-US" sz="2600" dirty="0">
                <a:latin typeface="+mn-lt"/>
              </a:rPr>
              <a:t>Competition</a:t>
            </a:r>
          </a:p>
          <a:p>
            <a:r>
              <a:rPr lang="en-US" sz="2600" dirty="0">
                <a:latin typeface="+mn-lt"/>
              </a:rPr>
              <a:t>Connectedness</a:t>
            </a:r>
          </a:p>
          <a:p>
            <a:r>
              <a:rPr lang="en-US" sz="2600" dirty="0">
                <a:latin typeface="+mn-lt"/>
              </a:rPr>
              <a:t>Consistency </a:t>
            </a:r>
          </a:p>
        </p:txBody>
      </p:sp>
      <p:sp>
        <p:nvSpPr>
          <p:cNvPr id="88069" name="Text Box 5"/>
          <p:cNvSpPr txBox="1">
            <a:spLocks noChangeArrowheads="1"/>
          </p:cNvSpPr>
          <p:nvPr/>
        </p:nvSpPr>
        <p:spPr bwMode="auto">
          <a:xfrm>
            <a:off x="3565525" y="1182688"/>
            <a:ext cx="184150" cy="457200"/>
          </a:xfrm>
          <a:prstGeom prst="rect">
            <a:avLst/>
          </a:prstGeom>
          <a:noFill/>
          <a:ln w="12700">
            <a:noFill/>
            <a:miter lim="800000"/>
            <a:headEnd type="none" w="sm" len="sm"/>
            <a:tailEnd type="none" w="sm" len="sm"/>
          </a:ln>
          <a:effectLst/>
        </p:spPr>
        <p:txBody>
          <a:bodyPr wrap="none">
            <a:spAutoFit/>
          </a:bodyPr>
          <a:lstStyle/>
          <a:p>
            <a:endParaRPr lang="en-US" sz="2400" b="0" dirty="0">
              <a:latin typeface="Book Antiqua" pitchFamily="18" charset="0"/>
            </a:endParaRPr>
          </a:p>
        </p:txBody>
      </p:sp>
      <p:sp>
        <p:nvSpPr>
          <p:cNvPr id="88070" name="Text Box 6"/>
          <p:cNvSpPr txBox="1">
            <a:spLocks noChangeArrowheads="1"/>
          </p:cNvSpPr>
          <p:nvPr/>
        </p:nvSpPr>
        <p:spPr bwMode="auto">
          <a:xfrm>
            <a:off x="6399931" y="1576760"/>
            <a:ext cx="2114618" cy="4493538"/>
          </a:xfrm>
          <a:prstGeom prst="rect">
            <a:avLst/>
          </a:prstGeom>
          <a:noFill/>
          <a:ln w="12700">
            <a:noFill/>
            <a:miter lim="800000"/>
            <a:headEnd type="none" w="sm" len="sm"/>
            <a:tailEnd type="none" w="sm" len="sm"/>
          </a:ln>
          <a:effectLst/>
        </p:spPr>
        <p:txBody>
          <a:bodyPr wrap="none">
            <a:spAutoFit/>
          </a:bodyPr>
          <a:lstStyle/>
          <a:p>
            <a:r>
              <a:rPr lang="en-US" sz="2600" dirty="0">
                <a:latin typeface="+mn-lt"/>
              </a:rPr>
              <a:t>Intellection</a:t>
            </a:r>
          </a:p>
          <a:p>
            <a:r>
              <a:rPr lang="en-US" sz="2600" dirty="0">
                <a:latin typeface="+mn-lt"/>
              </a:rPr>
              <a:t>Learner </a:t>
            </a:r>
          </a:p>
          <a:p>
            <a:r>
              <a:rPr lang="en-US" sz="2600" dirty="0">
                <a:latin typeface="+mn-lt"/>
              </a:rPr>
              <a:t>Maximizer </a:t>
            </a:r>
          </a:p>
          <a:p>
            <a:r>
              <a:rPr lang="en-US" sz="2600" dirty="0">
                <a:latin typeface="+mn-lt"/>
              </a:rPr>
              <a:t>Positivity </a:t>
            </a:r>
          </a:p>
          <a:p>
            <a:r>
              <a:rPr lang="en-US" sz="2600" dirty="0">
                <a:latin typeface="+mn-lt"/>
              </a:rPr>
              <a:t>Relator </a:t>
            </a:r>
          </a:p>
          <a:p>
            <a:r>
              <a:rPr lang="en-US" sz="2600" dirty="0">
                <a:latin typeface="+mn-lt"/>
              </a:rPr>
              <a:t>Responsibility </a:t>
            </a:r>
          </a:p>
          <a:p>
            <a:r>
              <a:rPr lang="en-US" sz="2600" dirty="0">
                <a:latin typeface="+mn-lt"/>
              </a:rPr>
              <a:t>Restorative </a:t>
            </a:r>
          </a:p>
          <a:p>
            <a:r>
              <a:rPr lang="en-US" sz="2600" dirty="0">
                <a:latin typeface="+mn-lt"/>
              </a:rPr>
              <a:t>Self-Assurance</a:t>
            </a:r>
          </a:p>
          <a:p>
            <a:r>
              <a:rPr lang="en-US" sz="2600" dirty="0">
                <a:latin typeface="+mn-lt"/>
              </a:rPr>
              <a:t>Significance </a:t>
            </a:r>
          </a:p>
          <a:p>
            <a:r>
              <a:rPr lang="en-US" sz="2600" dirty="0">
                <a:latin typeface="+mn-lt"/>
              </a:rPr>
              <a:t>Strategic </a:t>
            </a:r>
          </a:p>
          <a:p>
            <a:r>
              <a:rPr lang="en-US" sz="2600" dirty="0">
                <a:latin typeface="+mn-lt"/>
              </a:rPr>
              <a:t>Woo</a:t>
            </a:r>
          </a:p>
        </p:txBody>
      </p:sp>
      <p:sp>
        <p:nvSpPr>
          <p:cNvPr id="88071" name="Text Box 7"/>
          <p:cNvSpPr txBox="1">
            <a:spLocks noChangeArrowheads="1"/>
          </p:cNvSpPr>
          <p:nvPr/>
        </p:nvSpPr>
        <p:spPr bwMode="auto">
          <a:xfrm>
            <a:off x="3461081" y="1565708"/>
            <a:ext cx="2350323" cy="4893647"/>
          </a:xfrm>
          <a:prstGeom prst="rect">
            <a:avLst/>
          </a:prstGeom>
          <a:noFill/>
          <a:ln w="12700">
            <a:noFill/>
            <a:miter lim="800000"/>
            <a:headEnd type="none" w="sm" len="sm"/>
            <a:tailEnd type="none" w="sm" len="sm"/>
          </a:ln>
          <a:effectLst/>
        </p:spPr>
        <p:txBody>
          <a:bodyPr wrap="none">
            <a:spAutoFit/>
          </a:bodyPr>
          <a:lstStyle/>
          <a:p>
            <a:r>
              <a:rPr lang="en-US" sz="2600" dirty="0">
                <a:latin typeface="+mn-lt"/>
              </a:rPr>
              <a:t>Context</a:t>
            </a:r>
          </a:p>
          <a:p>
            <a:r>
              <a:rPr lang="en-US" sz="2600" dirty="0">
                <a:latin typeface="+mn-lt"/>
              </a:rPr>
              <a:t>Deliberative</a:t>
            </a:r>
          </a:p>
          <a:p>
            <a:r>
              <a:rPr lang="en-US" sz="2600" dirty="0">
                <a:latin typeface="+mn-lt"/>
              </a:rPr>
              <a:t>Developer</a:t>
            </a:r>
          </a:p>
          <a:p>
            <a:r>
              <a:rPr lang="en-US" sz="2600" dirty="0">
                <a:latin typeface="+mn-lt"/>
              </a:rPr>
              <a:t>Discipline</a:t>
            </a:r>
          </a:p>
          <a:p>
            <a:r>
              <a:rPr lang="en-US" sz="2600" dirty="0">
                <a:latin typeface="+mn-lt"/>
              </a:rPr>
              <a:t>Empathy</a:t>
            </a:r>
          </a:p>
          <a:p>
            <a:r>
              <a:rPr lang="en-US" sz="2600" dirty="0">
                <a:latin typeface="+mn-lt"/>
              </a:rPr>
              <a:t>Focus</a:t>
            </a:r>
          </a:p>
          <a:p>
            <a:r>
              <a:rPr lang="en-US" sz="2600" dirty="0">
                <a:latin typeface="+mn-lt"/>
              </a:rPr>
              <a:t>Futuristic</a:t>
            </a:r>
          </a:p>
          <a:p>
            <a:r>
              <a:rPr lang="en-US" sz="2600" dirty="0">
                <a:latin typeface="+mn-lt"/>
              </a:rPr>
              <a:t>Harmony</a:t>
            </a:r>
          </a:p>
          <a:p>
            <a:r>
              <a:rPr lang="en-US" sz="2600" dirty="0">
                <a:latin typeface="+mn-lt"/>
              </a:rPr>
              <a:t>Ideation</a:t>
            </a:r>
          </a:p>
          <a:p>
            <a:r>
              <a:rPr lang="en-US" sz="2600" dirty="0">
                <a:latin typeface="+mn-lt"/>
              </a:rPr>
              <a:t>Includer </a:t>
            </a:r>
          </a:p>
          <a:p>
            <a:r>
              <a:rPr lang="en-US" sz="2600" dirty="0">
                <a:latin typeface="+mn-lt"/>
              </a:rPr>
              <a:t>Individualization</a:t>
            </a:r>
          </a:p>
          <a:p>
            <a:r>
              <a:rPr lang="en-US" sz="2600" dirty="0">
                <a:latin typeface="+mn-lt"/>
              </a:rPr>
              <a:t>Input</a:t>
            </a:r>
          </a:p>
        </p:txBody>
      </p:sp>
      <p:sp>
        <p:nvSpPr>
          <p:cNvPr id="88074" name="Rectangle 10"/>
          <p:cNvSpPr>
            <a:spLocks noGrp="1" noChangeArrowheads="1"/>
          </p:cNvSpPr>
          <p:nvPr>
            <p:ph type="title"/>
          </p:nvPr>
        </p:nvSpPr>
        <p:spPr/>
        <p:txBody>
          <a:bodyPr>
            <a:normAutofit/>
          </a:bodyPr>
          <a:lstStyle/>
          <a:p>
            <a:r>
              <a:rPr lang="en-US" dirty="0" smtClean="0"/>
              <a:t>The 34 StrengthsFinder</a:t>
            </a:r>
            <a:r>
              <a:rPr lang="en-US" baseline="30000" dirty="0"/>
              <a:t>®</a:t>
            </a:r>
            <a:r>
              <a:rPr lang="en-US" dirty="0"/>
              <a:t> Themes</a:t>
            </a:r>
          </a:p>
        </p:txBody>
      </p:sp>
    </p:spTree>
    <p:extLst>
      <p:ext uri="{BB962C8B-B14F-4D97-AF65-F5344CB8AC3E}">
        <p14:creationId xmlns:p14="http://schemas.microsoft.com/office/powerpoint/2010/main" val="4203656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848600" cy="1752600"/>
          </a:xfrm>
          <a:prstGeom prst="rect">
            <a:avLst/>
          </a:prstGeom>
          <a:noFill/>
        </p:spPr>
        <p:txBody>
          <a:bodyPr wrap="square" rtlCol="0">
            <a:normAutofit/>
          </a:bodyPr>
          <a:lstStyle/>
          <a:p>
            <a:pPr algn="ctr"/>
            <a:r>
              <a:rPr lang="en-US" sz="2800" b="1" dirty="0" smtClean="0">
                <a:solidFill>
                  <a:schemeClr val="tx1">
                    <a:lumMod val="85000"/>
                    <a:lumOff val="15000"/>
                  </a:schemeClr>
                </a:solidFill>
                <a:latin typeface="+mj-lt"/>
              </a:rPr>
              <a:t>Today’s discussion is about learning how 3 independent constructs, working together, can transform our personal and professional lives.</a:t>
            </a:r>
          </a:p>
          <a:p>
            <a:pPr algn="ctr"/>
            <a:endParaRPr lang="en-US" sz="2800" b="1" dirty="0" smtClean="0">
              <a:solidFill>
                <a:schemeClr val="tx1">
                  <a:lumMod val="85000"/>
                  <a:lumOff val="15000"/>
                </a:schemeClr>
              </a:solidFill>
              <a:latin typeface="+mj-lt"/>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18" y="4648200"/>
            <a:ext cx="9372599" cy="1066800"/>
          </a:xfrm>
          <a:prstGeom prst="rect">
            <a:avLst/>
          </a:prstGeom>
          <a:noFill/>
        </p:spPr>
        <p:txBody>
          <a:bodyPr wrap="none" rtlCol="0">
            <a:noAutofit/>
          </a:bodyPr>
          <a:lstStyle/>
          <a:p>
            <a:endParaRPr lang="en-US" sz="3200" dirty="0">
              <a:solidFill>
                <a:schemeClr val="tx1">
                  <a:lumMod val="50000"/>
                  <a:lumOff val="50000"/>
                </a:schemeClr>
              </a:solidFill>
              <a:cs typeface="Arial" pitchFamily="34" charset="0"/>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grpSp>
        <p:nvGrpSpPr>
          <p:cNvPr id="26" name="Group 25"/>
          <p:cNvGrpSpPr/>
          <p:nvPr/>
        </p:nvGrpSpPr>
        <p:grpSpPr>
          <a:xfrm>
            <a:off x="762000" y="1557456"/>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3" name="TextBox 12"/>
            <p:cNvSpPr txBox="1"/>
            <p:nvPr/>
          </p:nvSpPr>
          <p:spPr>
            <a:xfrm>
              <a:off x="823416" y="2666898"/>
              <a:ext cx="1919784" cy="762102"/>
            </a:xfrm>
            <a:prstGeom prst="rect">
              <a:avLst/>
            </a:prstGeom>
            <a:noFill/>
          </p:spPr>
          <p:txBody>
            <a:bodyPr wrap="square" rtlCol="0">
              <a:normAutofit/>
            </a:bodyPr>
            <a:lstStyle/>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rPr>
                <a:t>Behavioral</a:t>
              </a:r>
            </a:p>
            <a:p>
              <a:pPr algn="ctr">
                <a:lnSpc>
                  <a:spcPct val="80000"/>
                </a:lnSpc>
              </a:pPr>
              <a:r>
                <a:rPr lang="en-US" sz="2400" b="1" spc="60" dirty="0">
                  <a:solidFill>
                    <a:schemeClr val="bg1"/>
                  </a:solidFill>
                  <a:effectLst>
                    <a:outerShdw blurRad="50800" dist="25400" dir="5400000" algn="t" rotWithShape="0">
                      <a:prstClr val="black">
                        <a:alpha val="15000"/>
                      </a:prstClr>
                    </a:outerShdw>
                  </a:effectLst>
                </a:rPr>
                <a:t>e</a:t>
              </a:r>
              <a:r>
                <a:rPr lang="en-US" sz="2400" b="1" spc="60" dirty="0" smtClean="0">
                  <a:solidFill>
                    <a:schemeClr val="bg1"/>
                  </a:solidFill>
                  <a:effectLst>
                    <a:outerShdw blurRad="50800" dist="25400" dir="5400000" algn="t" rotWithShape="0">
                      <a:prstClr val="black">
                        <a:alpha val="15000"/>
                      </a:prstClr>
                    </a:outerShdw>
                  </a:effectLst>
                </a:rPr>
                <a:t>conomics</a:t>
              </a:r>
              <a:endParaRPr lang="en-US" sz="24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3" name="Group 22"/>
          <p:cNvGrpSpPr/>
          <p:nvPr/>
        </p:nvGrpSpPr>
        <p:grpSpPr>
          <a:xfrm>
            <a:off x="3543300" y="1591943"/>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16" name="TextBox 15"/>
            <p:cNvSpPr txBox="1"/>
            <p:nvPr/>
          </p:nvSpPr>
          <p:spPr>
            <a:xfrm>
              <a:off x="3601872" y="2701385"/>
              <a:ext cx="1931160" cy="665695"/>
            </a:xfrm>
            <a:prstGeom prst="rect">
              <a:avLst/>
            </a:prstGeom>
            <a:noFill/>
          </p:spPr>
          <p:txBody>
            <a:bodyPr wrap="square" rtlCol="0">
              <a:normAutofit fontScale="92500"/>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Strengths-based thinking</a:t>
              </a:r>
              <a:endParaRPr lang="en-US" sz="23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4" name="Group 23"/>
          <p:cNvGrpSpPr/>
          <p:nvPr/>
        </p:nvGrpSpPr>
        <p:grpSpPr>
          <a:xfrm>
            <a:off x="6324600" y="1587511"/>
            <a:ext cx="20574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3</a:t>
              </a:r>
              <a:endParaRPr lang="en-US" sz="17000" b="1" dirty="0">
                <a:solidFill>
                  <a:srgbClr val="65B131">
                    <a:alpha val="64000"/>
                  </a:srgbClr>
                </a:solidFill>
                <a:latin typeface="+mj-lt"/>
                <a:cs typeface="Arial" pitchFamily="34" charset="0"/>
              </a:endParaRPr>
            </a:p>
          </p:txBody>
        </p:sp>
        <p:sp>
          <p:nvSpPr>
            <p:cNvPr id="18" name="TextBox 17"/>
            <p:cNvSpPr txBox="1"/>
            <p:nvPr/>
          </p:nvSpPr>
          <p:spPr>
            <a:xfrm>
              <a:off x="6411810" y="2209800"/>
              <a:ext cx="1931160" cy="1676399"/>
            </a:xfrm>
            <a:prstGeom prst="rect">
              <a:avLst/>
            </a:prstGeom>
            <a:noFill/>
          </p:spPr>
          <p:txBody>
            <a:bodyPr wrap="square" rtlCol="0">
              <a:normAutofit/>
            </a:bodyPr>
            <a:lstStyle/>
            <a:p>
              <a:pPr algn="ctr">
                <a:lnSpc>
                  <a:spcPct val="80000"/>
                </a:lnSpc>
              </a:pPr>
              <a:endParaRPr lang="en-US" sz="2300" b="1" spc="60" dirty="0" smtClean="0">
                <a:solidFill>
                  <a:schemeClr val="bg1"/>
                </a:solidFill>
                <a:effectLst>
                  <a:outerShdw blurRad="50800" dist="25400" dir="5400000" algn="t" rotWithShape="0">
                    <a:prstClr val="black">
                      <a:alpha val="15000"/>
                    </a:prstClr>
                  </a:outerShdw>
                </a:effectLst>
              </a:endParaRPr>
            </a:p>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Making moments matter</a:t>
              </a:r>
              <a:endParaRPr lang="en-US" sz="2300" b="1" dirty="0">
                <a:solidFill>
                  <a:schemeClr val="bg1"/>
                </a:solidFill>
                <a:effectLst>
                  <a:outerShdw blurRad="50800" dist="25400" dir="5400000" algn="t" rotWithShape="0">
                    <a:prstClr val="black">
                      <a:alpha val="15000"/>
                    </a:prstClr>
                  </a:outerShdw>
                </a:effectLs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sym typeface="Arial" pitchFamily="34" charset="0"/>
              </a:rPr>
              <a:t>What influences our decisions and behaviors?</a:t>
            </a:r>
            <a:endParaRPr lang="en-US" sz="2800" dirty="0"/>
          </a:p>
        </p:txBody>
      </p:sp>
      <p:sp>
        <p:nvSpPr>
          <p:cNvPr id="6" name="Rectangle 5"/>
          <p:cNvSpPr>
            <a:spLocks/>
          </p:cNvSpPr>
          <p:nvPr/>
        </p:nvSpPr>
        <p:spPr bwMode="auto">
          <a:xfrm>
            <a:off x="6494267" y="1483760"/>
            <a:ext cx="2344933" cy="4916488"/>
          </a:xfrm>
          <a:prstGeom prst="rect">
            <a:avLst/>
          </a:prstGeom>
          <a:noFill/>
          <a:ln w="19050">
            <a:noFill/>
            <a:miter lim="800000"/>
            <a:headEnd/>
            <a:tailEnd/>
          </a:ln>
        </p:spPr>
        <p:txBody>
          <a:bodyPr lIns="0" tIns="0" rIns="0" bIns="0" anchor="ctr"/>
          <a:lstStyle/>
          <a:p>
            <a:pPr algn="ctr">
              <a:spcBef>
                <a:spcPts val="200"/>
              </a:spcBef>
              <a:spcAft>
                <a:spcPts val="200"/>
              </a:spcAft>
              <a:buFont typeface="Wingdings" pitchFamily="2" charset="2"/>
              <a:buNone/>
            </a:pPr>
            <a:endParaRPr lang="en-US" sz="2400" dirty="0" smtClean="0">
              <a:solidFill>
                <a:schemeClr val="tx2"/>
              </a:solidFill>
              <a:sym typeface="Arial" pitchFamily="34" charset="0"/>
            </a:endParaRPr>
          </a:p>
          <a:p>
            <a:pPr algn="ctr">
              <a:spcBef>
                <a:spcPts val="200"/>
              </a:spcBef>
              <a:spcAft>
                <a:spcPts val="200"/>
              </a:spcAft>
              <a:buFont typeface="Wingdings" pitchFamily="2" charset="2"/>
              <a:buNone/>
            </a:pPr>
            <a:endParaRPr lang="en-US" sz="2400" dirty="0">
              <a:solidFill>
                <a:schemeClr val="tx2"/>
              </a:solidFill>
              <a:sym typeface="Arial" pitchFamily="34" charset="0"/>
            </a:endParaRPr>
          </a:p>
        </p:txBody>
      </p:sp>
      <p:cxnSp>
        <p:nvCxnSpPr>
          <p:cNvPr id="7" name="Straight Connector 19"/>
          <p:cNvCxnSpPr>
            <a:cxnSpLocks noChangeShapeType="1"/>
          </p:cNvCxnSpPr>
          <p:nvPr/>
        </p:nvCxnSpPr>
        <p:spPr bwMode="auto">
          <a:xfrm rot="16200000" flipH="1">
            <a:off x="6369844" y="4069557"/>
            <a:ext cx="4827588" cy="41275"/>
          </a:xfrm>
          <a:prstGeom prst="line">
            <a:avLst/>
          </a:prstGeom>
          <a:noFill/>
          <a:ln w="19050" algn="ctr">
            <a:solidFill>
              <a:schemeClr val="tx1"/>
            </a:solidFill>
            <a:round/>
            <a:headEnd/>
            <a:tailEnd/>
          </a:ln>
        </p:spPr>
      </p:cxnSp>
      <p:cxnSp>
        <p:nvCxnSpPr>
          <p:cNvPr id="8" name="Straight Connector 20"/>
          <p:cNvCxnSpPr>
            <a:cxnSpLocks noChangeShapeType="1"/>
          </p:cNvCxnSpPr>
          <p:nvPr/>
        </p:nvCxnSpPr>
        <p:spPr bwMode="auto">
          <a:xfrm rot="16200000" flipH="1">
            <a:off x="4150225" y="4020401"/>
            <a:ext cx="4891088" cy="36513"/>
          </a:xfrm>
          <a:prstGeom prst="line">
            <a:avLst/>
          </a:prstGeom>
          <a:noFill/>
          <a:ln w="19050" algn="ctr">
            <a:solidFill>
              <a:schemeClr val="tx1"/>
            </a:solidFill>
            <a:round/>
            <a:headEnd/>
            <a:tailEnd/>
          </a:ln>
        </p:spPr>
      </p:cxnSp>
      <p:sp>
        <p:nvSpPr>
          <p:cNvPr id="16" name="Rectangle 15"/>
          <p:cNvSpPr/>
          <p:nvPr/>
        </p:nvSpPr>
        <p:spPr>
          <a:xfrm>
            <a:off x="2131342" y="2075104"/>
            <a:ext cx="184666"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6600" b="1" cap="none" spc="50" dirty="0">
              <a:ln w="11430"/>
              <a:solidFill>
                <a:srgbClr val="262626"/>
              </a:solidFill>
              <a:effectLst>
                <a:outerShdw blurRad="76200" dist="50800" dir="5400000" algn="tl" rotWithShape="0">
                  <a:srgbClr val="000000">
                    <a:alpha val="65000"/>
                  </a:srgbClr>
                </a:outerShdw>
              </a:effectLst>
            </a:endParaRPr>
          </a:p>
        </p:txBody>
      </p:sp>
      <p:pic>
        <p:nvPicPr>
          <p:cNvPr id="2" name="Picture 1"/>
          <p:cNvPicPr>
            <a:picLocks noChangeAspect="1"/>
          </p:cNvPicPr>
          <p:nvPr/>
        </p:nvPicPr>
        <p:blipFill>
          <a:blip r:embed="rId2"/>
          <a:stretch>
            <a:fillRect/>
          </a:stretch>
        </p:blipFill>
        <p:spPr>
          <a:xfrm>
            <a:off x="533400" y="1676400"/>
            <a:ext cx="5822744" cy="4572000"/>
          </a:xfrm>
          <a:prstGeom prst="rect">
            <a:avLst/>
          </a:prstGeom>
        </p:spPr>
      </p:pic>
      <p:sp>
        <p:nvSpPr>
          <p:cNvPr id="4" name="TextBox 3"/>
          <p:cNvSpPr txBox="1"/>
          <p:nvPr/>
        </p:nvSpPr>
        <p:spPr>
          <a:xfrm>
            <a:off x="6858000" y="1219200"/>
            <a:ext cx="1602722" cy="584776"/>
          </a:xfrm>
          <a:prstGeom prst="rect">
            <a:avLst/>
          </a:prstGeom>
          <a:noFill/>
        </p:spPr>
        <p:txBody>
          <a:bodyPr wrap="none" rtlCol="0">
            <a:spAutoFit/>
          </a:bodyPr>
          <a:lstStyle/>
          <a:p>
            <a:r>
              <a:rPr lang="en-US" sz="3200" b="1" dirty="0" smtClean="0"/>
              <a:t>Rational</a:t>
            </a:r>
            <a:endParaRPr lang="en-US" sz="3200" b="1" dirty="0"/>
          </a:p>
        </p:txBody>
      </p:sp>
    </p:spTree>
    <p:extLst>
      <p:ext uri="{BB962C8B-B14F-4D97-AF65-F5344CB8AC3E}">
        <p14:creationId xmlns:p14="http://schemas.microsoft.com/office/powerpoint/2010/main" val="762726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sym typeface="Arial" pitchFamily="34" charset="0"/>
              </a:rPr>
              <a:t>What influences our decisions and behaviors?</a:t>
            </a:r>
            <a:endParaRPr lang="en-US" sz="2800" dirty="0"/>
          </a:p>
        </p:txBody>
      </p:sp>
      <p:sp>
        <p:nvSpPr>
          <p:cNvPr id="17" name="Rectangle 5"/>
          <p:cNvSpPr>
            <a:spLocks/>
          </p:cNvSpPr>
          <p:nvPr/>
        </p:nvSpPr>
        <p:spPr bwMode="auto">
          <a:xfrm>
            <a:off x="6501061" y="1594049"/>
            <a:ext cx="2124075" cy="4916488"/>
          </a:xfrm>
          <a:prstGeom prst="rect">
            <a:avLst/>
          </a:prstGeom>
          <a:noFill/>
          <a:ln w="19050">
            <a:noFill/>
            <a:miter lim="800000"/>
            <a:headEnd/>
            <a:tailEnd/>
          </a:ln>
        </p:spPr>
        <p:txBody>
          <a:bodyPr lIns="0" tIns="0" rIns="0" bIns="0" anchor="ctr"/>
          <a:lstStyle/>
          <a:p>
            <a:pPr algn="ctr">
              <a:spcBef>
                <a:spcPts val="200"/>
              </a:spcBef>
              <a:spcAft>
                <a:spcPts val="200"/>
              </a:spcAft>
              <a:buFont typeface="Wingdings" pitchFamily="2" charset="2"/>
              <a:buNone/>
            </a:pPr>
            <a:endParaRPr lang="en-US" sz="2300" dirty="0">
              <a:solidFill>
                <a:schemeClr val="tx2"/>
              </a:solidFill>
              <a:sym typeface="Arial" pitchFamily="34" charset="0"/>
            </a:endParaRPr>
          </a:p>
        </p:txBody>
      </p:sp>
      <p:cxnSp>
        <p:nvCxnSpPr>
          <p:cNvPr id="19" name="Straight Connector 19"/>
          <p:cNvCxnSpPr>
            <a:cxnSpLocks noChangeShapeType="1"/>
          </p:cNvCxnSpPr>
          <p:nvPr/>
        </p:nvCxnSpPr>
        <p:spPr bwMode="auto">
          <a:xfrm rot="16200000" flipH="1">
            <a:off x="6090302" y="4076106"/>
            <a:ext cx="4827588" cy="41275"/>
          </a:xfrm>
          <a:prstGeom prst="line">
            <a:avLst/>
          </a:prstGeom>
          <a:noFill/>
          <a:ln w="19050" algn="ctr">
            <a:solidFill>
              <a:schemeClr val="tx1"/>
            </a:solidFill>
            <a:round/>
            <a:headEnd/>
            <a:tailEnd/>
          </a:ln>
        </p:spPr>
      </p:cxnSp>
      <p:cxnSp>
        <p:nvCxnSpPr>
          <p:cNvPr id="20" name="Straight Connector 20"/>
          <p:cNvCxnSpPr>
            <a:cxnSpLocks noChangeShapeType="1"/>
          </p:cNvCxnSpPr>
          <p:nvPr/>
        </p:nvCxnSpPr>
        <p:spPr bwMode="auto">
          <a:xfrm rot="16200000" flipH="1">
            <a:off x="4138613" y="4127500"/>
            <a:ext cx="4891088" cy="36513"/>
          </a:xfrm>
          <a:prstGeom prst="line">
            <a:avLst/>
          </a:prstGeom>
          <a:noFill/>
          <a:ln w="19050" algn="ctr">
            <a:solidFill>
              <a:schemeClr val="tx1"/>
            </a:solidFill>
            <a:round/>
            <a:headEnd/>
            <a:tailEnd/>
          </a:ln>
        </p:spPr>
      </p:cxnSp>
      <p:pic>
        <p:nvPicPr>
          <p:cNvPr id="5" name="Picture 4"/>
          <p:cNvPicPr>
            <a:picLocks noChangeAspect="1"/>
          </p:cNvPicPr>
          <p:nvPr/>
        </p:nvPicPr>
        <p:blipFill>
          <a:blip r:embed="rId2"/>
          <a:stretch>
            <a:fillRect/>
          </a:stretch>
        </p:blipFill>
        <p:spPr>
          <a:xfrm>
            <a:off x="762000" y="1828800"/>
            <a:ext cx="5257800" cy="4205129"/>
          </a:xfrm>
          <a:prstGeom prst="rect">
            <a:avLst/>
          </a:prstGeom>
        </p:spPr>
      </p:pic>
      <p:sp>
        <p:nvSpPr>
          <p:cNvPr id="6" name="TextBox 5"/>
          <p:cNvSpPr txBox="1"/>
          <p:nvPr/>
        </p:nvSpPr>
        <p:spPr>
          <a:xfrm>
            <a:off x="6553200" y="1295400"/>
            <a:ext cx="1905000" cy="584776"/>
          </a:xfrm>
          <a:prstGeom prst="rect">
            <a:avLst/>
          </a:prstGeom>
          <a:noFill/>
        </p:spPr>
        <p:txBody>
          <a:bodyPr wrap="square" rtlCol="0">
            <a:spAutoFit/>
          </a:bodyPr>
          <a:lstStyle/>
          <a:p>
            <a:r>
              <a:rPr lang="en-US" sz="3200" b="1" dirty="0"/>
              <a:t>E</a:t>
            </a:r>
            <a:r>
              <a:rPr lang="en-US" sz="3200" b="1" dirty="0" smtClean="0"/>
              <a:t>motional</a:t>
            </a:r>
            <a:endParaRPr lang="en-US" sz="3200" b="1" dirty="0"/>
          </a:p>
        </p:txBody>
      </p:sp>
    </p:spTree>
    <p:extLst>
      <p:ext uri="{BB962C8B-B14F-4D97-AF65-F5344CB8AC3E}">
        <p14:creationId xmlns:p14="http://schemas.microsoft.com/office/powerpoint/2010/main" val="442847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848600" cy="1295400"/>
          </a:xfrm>
          <a:prstGeom prst="rect">
            <a:avLst/>
          </a:prstGeom>
          <a:noFill/>
        </p:spPr>
        <p:txBody>
          <a:bodyPr wrap="square" rtlCol="0">
            <a:normAutofit/>
          </a:bodyPr>
          <a:lstStyle/>
          <a:p>
            <a:endParaRPr lang="en-U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18" y="5105400"/>
            <a:ext cx="9372599" cy="891822"/>
          </a:xfrm>
          <a:prstGeom prst="rect">
            <a:avLst/>
          </a:prstGeom>
          <a:noFill/>
        </p:spPr>
        <p:txBody>
          <a:bodyPr wrap="none" rtlCol="0">
            <a:noAutofit/>
          </a:bodyPr>
          <a:lstStyle/>
          <a:p>
            <a:pPr algn="r"/>
            <a:endParaRPr lang="en-US" sz="28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grpSp>
        <p:nvGrpSpPr>
          <p:cNvPr id="23" name="Group 22"/>
          <p:cNvGrpSpPr/>
          <p:nvPr/>
        </p:nvGrpSpPr>
        <p:grpSpPr>
          <a:xfrm>
            <a:off x="3543300" y="1591943"/>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16" name="TextBox 15"/>
            <p:cNvSpPr txBox="1"/>
            <p:nvPr/>
          </p:nvSpPr>
          <p:spPr>
            <a:xfrm>
              <a:off x="3601872" y="2701385"/>
              <a:ext cx="1931160" cy="665695"/>
            </a:xfrm>
            <a:prstGeom prst="rect">
              <a:avLst/>
            </a:prstGeom>
            <a:noFill/>
          </p:spPr>
          <p:txBody>
            <a:bodyPr wrap="square" rtlCol="0">
              <a:normAutofit fontScale="92500"/>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Strengths-based thinking</a:t>
              </a:r>
              <a:endParaRPr lang="en-US" sz="23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pic>
        <p:nvPicPr>
          <p:cNvPr id="3" name="Picture 2"/>
          <p:cNvPicPr>
            <a:picLocks noChangeAspect="1"/>
          </p:cNvPicPr>
          <p:nvPr/>
        </p:nvPicPr>
        <p:blipFill>
          <a:blip r:embed="rId4"/>
          <a:stretch>
            <a:fillRect/>
          </a:stretch>
        </p:blipFill>
        <p:spPr>
          <a:xfrm>
            <a:off x="5638800" y="3733800"/>
            <a:ext cx="2895600" cy="1931365"/>
          </a:xfrm>
          <a:prstGeom prst="rect">
            <a:avLst/>
          </a:prstGeom>
        </p:spPr>
      </p:pic>
    </p:spTree>
    <p:custDataLst>
      <p:tags r:id="rId1"/>
    </p:custDataLst>
    <p:extLst>
      <p:ext uri="{BB962C8B-B14F-4D97-AF65-F5344CB8AC3E}">
        <p14:creationId xmlns:p14="http://schemas.microsoft.com/office/powerpoint/2010/main" val="1846307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591" name="Rectangle 103"/>
          <p:cNvSpPr>
            <a:spLocks noGrp="1" noChangeArrowheads="1"/>
          </p:cNvSpPr>
          <p:nvPr>
            <p:ph type="title"/>
          </p:nvPr>
        </p:nvSpPr>
        <p:spPr/>
        <p:txBody>
          <a:bodyPr/>
          <a:lstStyle/>
          <a:p>
            <a:r>
              <a:rPr lang="en-US" dirty="0" smtClean="0"/>
              <a:t>Talents as a Filter</a:t>
            </a:r>
            <a:endParaRPr lang="en-US" dirty="0"/>
          </a:p>
        </p:txBody>
      </p:sp>
      <p:pic>
        <p:nvPicPr>
          <p:cNvPr id="2" name="Picture 1"/>
          <p:cNvPicPr>
            <a:picLocks noChangeAspect="1"/>
          </p:cNvPicPr>
          <p:nvPr/>
        </p:nvPicPr>
        <p:blipFill>
          <a:blip r:embed="rId3"/>
          <a:stretch>
            <a:fillRect/>
          </a:stretch>
        </p:blipFill>
        <p:spPr>
          <a:xfrm>
            <a:off x="1066800" y="1447800"/>
            <a:ext cx="7010400" cy="4377642"/>
          </a:xfrm>
          <a:prstGeom prst="rect">
            <a:avLst/>
          </a:prstGeom>
        </p:spPr>
      </p:pic>
    </p:spTree>
    <p:extLst>
      <p:ext uri="{BB962C8B-B14F-4D97-AF65-F5344CB8AC3E}">
        <p14:creationId xmlns:p14="http://schemas.microsoft.com/office/powerpoint/2010/main" val="2495715597"/>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normAutofit/>
          </a:bodyPr>
          <a:lstStyle/>
          <a:p>
            <a:r>
              <a:rPr lang="en-US" dirty="0" smtClean="0"/>
              <a:t>Managing time is out.  Managing energy is in.</a:t>
            </a:r>
            <a:endParaRPr lang="en-US" dirty="0"/>
          </a:p>
        </p:txBody>
      </p:sp>
      <p:sp>
        <p:nvSpPr>
          <p:cNvPr id="2" name="TextBox 1"/>
          <p:cNvSpPr txBox="1"/>
          <p:nvPr/>
        </p:nvSpPr>
        <p:spPr>
          <a:xfrm>
            <a:off x="838200" y="1600200"/>
            <a:ext cx="6934200" cy="3908762"/>
          </a:xfrm>
          <a:prstGeom prst="rect">
            <a:avLst/>
          </a:prstGeom>
          <a:noFill/>
        </p:spPr>
        <p:txBody>
          <a:bodyPr wrap="square" rtlCol="0">
            <a:spAutoFit/>
          </a:bodyPr>
          <a:lstStyle/>
          <a:p>
            <a:pPr marL="571500" indent="-571500">
              <a:buFont typeface="Wingdings" charset="2"/>
              <a:buChar char="v"/>
            </a:pPr>
            <a:r>
              <a:rPr lang="en-US" sz="2400" i="1" dirty="0" smtClean="0"/>
              <a:t>We need to start thinking about what is it about our role that energizes us and what is it about our role that drains us.</a:t>
            </a:r>
          </a:p>
          <a:p>
            <a:pPr marL="571500" indent="-571500">
              <a:buFont typeface="Wingdings" charset="2"/>
              <a:buChar char="v"/>
            </a:pPr>
            <a:endParaRPr lang="en-US" sz="2400" i="1" dirty="0" smtClean="0"/>
          </a:p>
          <a:p>
            <a:pPr marL="514350" indent="-514350">
              <a:buFont typeface="Wingdings" charset="2"/>
              <a:buChar char="v"/>
            </a:pPr>
            <a:r>
              <a:rPr lang="en-US" sz="2400" i="1" dirty="0" smtClean="0"/>
              <a:t>How can we leverage and integrate our sweet spot into our role and form complementary partnerships to better manage our gaps?</a:t>
            </a:r>
          </a:p>
          <a:p>
            <a:pPr marL="571500" indent="-571500">
              <a:buFont typeface="Wingdings" charset="2"/>
              <a:buChar char="v"/>
            </a:pPr>
            <a:endParaRPr lang="en-US" sz="3200" i="1" dirty="0" smtClean="0"/>
          </a:p>
          <a:p>
            <a:pPr marL="571500" indent="-571500">
              <a:buFont typeface="Wingdings" charset="2"/>
              <a:buChar char="v"/>
            </a:pPr>
            <a:r>
              <a:rPr lang="en-US" sz="2400" i="1" dirty="0" smtClean="0"/>
              <a:t>We also need to manage our cheers and chores to drive best possible outcomes.</a:t>
            </a:r>
            <a:endParaRPr lang="en-US" sz="2400" i="1" dirty="0"/>
          </a:p>
        </p:txBody>
      </p:sp>
    </p:spTree>
    <p:extLst>
      <p:ext uri="{BB962C8B-B14F-4D97-AF65-F5344CB8AC3E}">
        <p14:creationId xmlns:p14="http://schemas.microsoft.com/office/powerpoint/2010/main" val="2918072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848600" cy="1295400"/>
          </a:xfrm>
          <a:prstGeom prst="rect">
            <a:avLst/>
          </a:prstGeom>
          <a:noFill/>
        </p:spPr>
        <p:txBody>
          <a:bodyPr wrap="square" rtlCol="0">
            <a:normAutofit/>
          </a:bodyPr>
          <a:lstStyle/>
          <a:p>
            <a:endParaRPr lang="en-U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18" y="5105400"/>
            <a:ext cx="9372599" cy="891822"/>
          </a:xfrm>
          <a:prstGeom prst="rect">
            <a:avLst/>
          </a:prstGeom>
          <a:noFill/>
        </p:spPr>
        <p:txBody>
          <a:bodyPr wrap="none" rtlCol="0">
            <a:noAutofit/>
          </a:bodyPr>
          <a:lstStyle/>
          <a:p>
            <a:pPr algn="r"/>
            <a:endParaRPr lang="en-US" sz="28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grpSp>
        <p:nvGrpSpPr>
          <p:cNvPr id="24" name="Group 23"/>
          <p:cNvGrpSpPr/>
          <p:nvPr/>
        </p:nvGrpSpPr>
        <p:grpSpPr>
          <a:xfrm>
            <a:off x="6324600" y="1587511"/>
            <a:ext cx="20574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3</a:t>
              </a:r>
              <a:endParaRPr lang="en-US" sz="17000" b="1" dirty="0">
                <a:solidFill>
                  <a:srgbClr val="65B131">
                    <a:alpha val="64000"/>
                  </a:srgbClr>
                </a:solidFill>
                <a:latin typeface="+mj-lt"/>
                <a:cs typeface="Arial" pitchFamily="34" charset="0"/>
              </a:endParaRPr>
            </a:p>
          </p:txBody>
        </p:sp>
        <p:sp>
          <p:nvSpPr>
            <p:cNvPr id="18" name="TextBox 17"/>
            <p:cNvSpPr txBox="1"/>
            <p:nvPr/>
          </p:nvSpPr>
          <p:spPr>
            <a:xfrm>
              <a:off x="6411810" y="2209800"/>
              <a:ext cx="1931160" cy="1676399"/>
            </a:xfrm>
            <a:prstGeom prst="rect">
              <a:avLst/>
            </a:prstGeom>
            <a:noFill/>
          </p:spPr>
          <p:txBody>
            <a:bodyPr wrap="square" rtlCol="0">
              <a:normAutofit/>
            </a:bodyPr>
            <a:lstStyle/>
            <a:p>
              <a:pPr algn="ctr">
                <a:lnSpc>
                  <a:spcPct val="80000"/>
                </a:lnSpc>
              </a:pPr>
              <a:endParaRPr lang="en-US" sz="2300" b="1" spc="60" dirty="0" smtClean="0">
                <a:solidFill>
                  <a:schemeClr val="bg1"/>
                </a:solidFill>
                <a:effectLst>
                  <a:outerShdw blurRad="50800" dist="25400" dir="5400000" algn="t" rotWithShape="0">
                    <a:prstClr val="black">
                      <a:alpha val="15000"/>
                    </a:prstClr>
                  </a:outerShdw>
                </a:effectLst>
              </a:endParaRPr>
            </a:p>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Making moments matter</a:t>
              </a:r>
              <a:endParaRPr lang="en-US" sz="2300" b="1" dirty="0">
                <a:solidFill>
                  <a:schemeClr val="bg1"/>
                </a:solidFill>
                <a:effectLst>
                  <a:outerShdw blurRad="50800" dist="25400" dir="5400000" algn="t" rotWithShape="0">
                    <a:prstClr val="black">
                      <a:alpha val="15000"/>
                    </a:prstClr>
                  </a:outerShdw>
                </a:effectLst>
              </a:endParaRPr>
            </a:p>
          </p:txBody>
        </p:sp>
      </p:grpSp>
      <p:pic>
        <p:nvPicPr>
          <p:cNvPr id="3" name="Picture 2"/>
          <p:cNvPicPr>
            <a:picLocks noChangeAspect="1"/>
          </p:cNvPicPr>
          <p:nvPr/>
        </p:nvPicPr>
        <p:blipFill>
          <a:blip r:embed="rId4"/>
          <a:stretch>
            <a:fillRect/>
          </a:stretch>
        </p:blipFill>
        <p:spPr>
          <a:xfrm>
            <a:off x="152400" y="1371600"/>
            <a:ext cx="4931484" cy="3289300"/>
          </a:xfrm>
          <a:prstGeom prst="rect">
            <a:avLst/>
          </a:prstGeom>
        </p:spPr>
      </p:pic>
    </p:spTree>
    <p:custDataLst>
      <p:tags r:id="rId1"/>
    </p:custDataLst>
    <p:extLst>
      <p:ext uri="{BB962C8B-B14F-4D97-AF65-F5344CB8AC3E}">
        <p14:creationId xmlns:p14="http://schemas.microsoft.com/office/powerpoint/2010/main" val="318017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548" name="Group 20"/>
          <p:cNvGraphicFramePr>
            <a:graphicFrameLocks noGrp="1"/>
          </p:cNvGraphicFramePr>
          <p:nvPr>
            <p:extLst>
              <p:ext uri="{D42A27DB-BD31-4B8C-83A1-F6EECF244321}">
                <p14:modId xmlns:p14="http://schemas.microsoft.com/office/powerpoint/2010/main" val="1793701381"/>
              </p:ext>
            </p:extLst>
          </p:nvPr>
        </p:nvGraphicFramePr>
        <p:xfrm>
          <a:off x="1560513" y="1938363"/>
          <a:ext cx="6096000" cy="3290887"/>
        </p:xfrm>
        <a:graphic>
          <a:graphicData uri="http://schemas.openxmlformats.org/drawingml/2006/table">
            <a:tbl>
              <a:tblPr/>
              <a:tblGrid>
                <a:gridCol w="3048000"/>
                <a:gridCol w="3048000"/>
              </a:tblGrid>
              <a:tr h="566738">
                <a:tc>
                  <a:txBody>
                    <a:bodyPr/>
                    <a:lstStyle/>
                    <a:p>
                      <a:pPr marL="0" marR="0" lvl="0" indent="0" algn="ctr" defTabSz="914400" rtl="0" eaLnBrk="1" fontAlgn="base" latinLnBrk="0" hangingPunct="1">
                        <a:lnSpc>
                          <a:spcPct val="100000"/>
                        </a:lnSpc>
                        <a:spcBef>
                          <a:spcPct val="20000"/>
                        </a:spcBef>
                        <a:spcAft>
                          <a:spcPct val="0"/>
                        </a:spcAft>
                        <a:buClrTx/>
                        <a:buSzPct val="55000"/>
                        <a:buFont typeface="Wingdings" pitchFamily="2" charset="2"/>
                        <a:buNone/>
                        <a:tabLst/>
                      </a:pPr>
                      <a:r>
                        <a:rPr kumimoji="0" lang="en-US" sz="2000" b="1" i="0" u="none" strike="noStrike" cap="none" normalizeH="0" baseline="0" dirty="0" smtClean="0">
                          <a:ln>
                            <a:noFill/>
                          </a:ln>
                          <a:solidFill>
                            <a:schemeClr val="tx2"/>
                          </a:solidFill>
                          <a:effectLst/>
                          <a:latin typeface="Helvetica" pitchFamily="34" charset="0"/>
                          <a:cs typeface="Arial" charset="0"/>
                        </a:rPr>
                        <a:t>Positive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4901"/>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55000"/>
                        <a:buFont typeface="Wingdings" pitchFamily="2" charset="2"/>
                        <a:buNone/>
                        <a:tabLst/>
                      </a:pPr>
                      <a:r>
                        <a:rPr kumimoji="0" lang="en-US" sz="2000" b="1" i="0" u="none" strike="noStrike" cap="none" normalizeH="0" baseline="0" dirty="0" smtClean="0">
                          <a:ln>
                            <a:noFill/>
                          </a:ln>
                          <a:solidFill>
                            <a:schemeClr val="tx2"/>
                          </a:solidFill>
                          <a:effectLst/>
                          <a:latin typeface="Helvetica" pitchFamily="34" charset="0"/>
                          <a:cs typeface="Arial" charset="0"/>
                        </a:rPr>
                        <a:t>Negative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4901"/>
                      </a:schemeClr>
                    </a:solidFill>
                  </a:tcPr>
                </a:tc>
              </a:tr>
              <a:tr h="2724149">
                <a:tc>
                  <a:txBody>
                    <a:bodyPr/>
                    <a:lstStyle/>
                    <a:p>
                      <a:pPr marL="0" marR="0" lvl="0" indent="0" algn="ctr" defTabSz="914400" rtl="0" eaLnBrk="1" fontAlgn="base" latinLnBrk="0" hangingPunct="1">
                        <a:lnSpc>
                          <a:spcPct val="100000"/>
                        </a:lnSpc>
                        <a:spcBef>
                          <a:spcPct val="20000"/>
                        </a:spcBef>
                        <a:spcAft>
                          <a:spcPct val="0"/>
                        </a:spcAft>
                        <a:buClrTx/>
                        <a:buSzPct val="55000"/>
                        <a:buFont typeface="Wingdings" pitchFamily="2" charset="2"/>
                        <a:buNone/>
                        <a:tabLst/>
                      </a:pPr>
                      <a:r>
                        <a:rPr kumimoji="0" lang="en-US" sz="12500" b="1" i="0" u="none" strike="noStrike" cap="none" normalizeH="0" baseline="0" dirty="0" smtClean="0">
                          <a:ln>
                            <a:noFill/>
                          </a:ln>
                          <a:solidFill>
                            <a:srgbClr val="7BCF27"/>
                          </a:solidFill>
                          <a:effectLst/>
                          <a:latin typeface="Helvetica" pitchFamily="34" charset="0"/>
                          <a:cs typeface="Arial"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55000"/>
                        <a:buFont typeface="Wingdings" pitchFamily="2" charset="2"/>
                        <a:buNone/>
                        <a:tabLst/>
                      </a:pPr>
                      <a:r>
                        <a:rPr kumimoji="0" lang="en-US" sz="12500" b="1" i="0" u="none" strike="noStrike" cap="none" normalizeH="0" baseline="0" dirty="0" smtClean="0">
                          <a:ln>
                            <a:noFill/>
                          </a:ln>
                          <a:solidFill>
                            <a:srgbClr val="FF0000"/>
                          </a:solidFill>
                          <a:effectLst/>
                          <a:latin typeface="Helvetica" pitchFamily="34" charset="0"/>
                          <a:cs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998" name="Rectangle 13"/>
          <p:cNvSpPr>
            <a:spLocks noGrp="1" noChangeArrowheads="1"/>
          </p:cNvSpPr>
          <p:nvPr>
            <p:ph type="title" idx="4294967295"/>
          </p:nvPr>
        </p:nvSpPr>
        <p:spPr/>
        <p:txBody>
          <a:bodyPr/>
          <a:lstStyle/>
          <a:p>
            <a:pPr eaLnBrk="1" hangingPunct="1"/>
            <a:r>
              <a:rPr lang="en-US" dirty="0" smtClean="0"/>
              <a:t>Start counting your ratios!</a:t>
            </a:r>
          </a:p>
        </p:txBody>
      </p:sp>
    </p:spTree>
    <p:extLst>
      <p:ext uri="{BB962C8B-B14F-4D97-AF65-F5344CB8AC3E}">
        <p14:creationId xmlns:p14="http://schemas.microsoft.com/office/powerpoint/2010/main" val="28301444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0548"/>
                                        </p:tgtEl>
                                        <p:attrNameLst>
                                          <p:attrName>style.visibility</p:attrName>
                                        </p:attrNameLst>
                                      </p:cBhvr>
                                      <p:to>
                                        <p:strVal val="visible"/>
                                      </p:to>
                                    </p:set>
                                    <p:anim calcmode="lin" valueType="num">
                                      <p:cBhvr>
                                        <p:cTn id="7" dur="500" fill="hold"/>
                                        <p:tgtEl>
                                          <p:spTgt spid="150548"/>
                                        </p:tgtEl>
                                        <p:attrNameLst>
                                          <p:attrName>ppt_w</p:attrName>
                                        </p:attrNameLst>
                                      </p:cBhvr>
                                      <p:tavLst>
                                        <p:tav tm="0">
                                          <p:val>
                                            <p:fltVal val="0"/>
                                          </p:val>
                                        </p:tav>
                                        <p:tav tm="100000">
                                          <p:val>
                                            <p:strVal val="#ppt_w"/>
                                          </p:val>
                                        </p:tav>
                                      </p:tavLst>
                                    </p:anim>
                                    <p:anim calcmode="lin" valueType="num">
                                      <p:cBhvr>
                                        <p:cTn id="8" dur="500" fill="hold"/>
                                        <p:tgtEl>
                                          <p:spTgt spid="150548"/>
                                        </p:tgtEl>
                                        <p:attrNameLst>
                                          <p:attrName>ppt_h</p:attrName>
                                        </p:attrNameLst>
                                      </p:cBhvr>
                                      <p:tavLst>
                                        <p:tav tm="0">
                                          <p:val>
                                            <p:fltVal val="0"/>
                                          </p:val>
                                        </p:tav>
                                        <p:tav tm="100000">
                                          <p:val>
                                            <p:strVal val="#ppt_h"/>
                                          </p:val>
                                        </p:tav>
                                      </p:tavLst>
                                    </p:anim>
                                    <p:animEffect transition="in" filter="fade">
                                      <p:cBhvr>
                                        <p:cTn id="9" dur="500"/>
                                        <p:tgtEl>
                                          <p:spTgt spid="150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ags/tag4.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Introducing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 PowerPoint 2011.potx</Template>
  <TotalTime>0</TotalTime>
  <Words>324</Words>
  <Application>Microsoft Macintosh PowerPoint</Application>
  <PresentationFormat>On-screen Show (4:3)</PresentationFormat>
  <Paragraphs>104</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Introducing PowerPoint 2011</vt:lpstr>
      <vt:lpstr>              Steven Beck: inspire. guide. transform                                           5.16.15 20,000 moments</vt:lpstr>
      <vt:lpstr>PowerPoint Presentation</vt:lpstr>
      <vt:lpstr>What influences our decisions and behaviors?</vt:lpstr>
      <vt:lpstr>What influences our decisions and behaviors?</vt:lpstr>
      <vt:lpstr>PowerPoint Presentation</vt:lpstr>
      <vt:lpstr>Talents as a Filter</vt:lpstr>
      <vt:lpstr>Managing time is out.  Managing energy is in.</vt:lpstr>
      <vt:lpstr>PowerPoint Presentation</vt:lpstr>
      <vt:lpstr>Start counting your ratios!</vt:lpstr>
      <vt:lpstr>PowerPoint Presentation</vt:lpstr>
      <vt:lpstr>, guide,   Steven Beck inspire. guide. transform. 20,000 moments</vt:lpstr>
      <vt:lpstr>The 34 StrengthsFinder® Themes</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2010-05-03T20:57:59Z</dcterms:created>
  <dcterms:modified xsi:type="dcterms:W3CDTF">2015-05-18T15:35:55Z</dcterms:modified>
</cp:coreProperties>
</file>